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 id="2147483924" r:id="rId7"/>
    <p:sldMasterId id="2147483940" r:id="rId8"/>
  </p:sldMasterIdLst>
  <p:notesMasterIdLst>
    <p:notesMasterId r:id="rId70"/>
  </p:notesMasterIdLst>
  <p:handoutMasterIdLst>
    <p:handoutMasterId r:id="rId71"/>
  </p:handoutMasterIdLst>
  <p:sldIdLst>
    <p:sldId id="368" r:id="rId9"/>
    <p:sldId id="661" r:id="rId10"/>
    <p:sldId id="584" r:id="rId11"/>
    <p:sldId id="656" r:id="rId12"/>
    <p:sldId id="657" r:id="rId13"/>
    <p:sldId id="658" r:id="rId14"/>
    <p:sldId id="659" r:id="rId15"/>
    <p:sldId id="660" r:id="rId16"/>
    <p:sldId id="585" r:id="rId17"/>
    <p:sldId id="586" r:id="rId18"/>
    <p:sldId id="587" r:id="rId19"/>
    <p:sldId id="590" r:id="rId20"/>
    <p:sldId id="591" r:id="rId21"/>
    <p:sldId id="592" r:id="rId22"/>
    <p:sldId id="593" r:id="rId23"/>
    <p:sldId id="594" r:id="rId24"/>
    <p:sldId id="595" r:id="rId25"/>
    <p:sldId id="596" r:id="rId26"/>
    <p:sldId id="597" r:id="rId27"/>
    <p:sldId id="598" r:id="rId28"/>
    <p:sldId id="599" r:id="rId29"/>
    <p:sldId id="616" r:id="rId30"/>
    <p:sldId id="639" r:id="rId31"/>
    <p:sldId id="640" r:id="rId32"/>
    <p:sldId id="641" r:id="rId33"/>
    <p:sldId id="642" r:id="rId34"/>
    <p:sldId id="643" r:id="rId35"/>
    <p:sldId id="644" r:id="rId36"/>
    <p:sldId id="645" r:id="rId37"/>
    <p:sldId id="646" r:id="rId38"/>
    <p:sldId id="647" r:id="rId39"/>
    <p:sldId id="648" r:id="rId40"/>
    <p:sldId id="649" r:id="rId41"/>
    <p:sldId id="650" r:id="rId42"/>
    <p:sldId id="651" r:id="rId43"/>
    <p:sldId id="652" r:id="rId44"/>
    <p:sldId id="653" r:id="rId45"/>
    <p:sldId id="654" r:id="rId46"/>
    <p:sldId id="655" r:id="rId47"/>
    <p:sldId id="617" r:id="rId48"/>
    <p:sldId id="618" r:id="rId49"/>
    <p:sldId id="619" r:id="rId50"/>
    <p:sldId id="620" r:id="rId51"/>
    <p:sldId id="621" r:id="rId52"/>
    <p:sldId id="622" r:id="rId53"/>
    <p:sldId id="623" r:id="rId54"/>
    <p:sldId id="624" r:id="rId55"/>
    <p:sldId id="625" r:id="rId56"/>
    <p:sldId id="626" r:id="rId57"/>
    <p:sldId id="627" r:id="rId58"/>
    <p:sldId id="628" r:id="rId59"/>
    <p:sldId id="629" r:id="rId60"/>
    <p:sldId id="630" r:id="rId61"/>
    <p:sldId id="631" r:id="rId62"/>
    <p:sldId id="632" r:id="rId63"/>
    <p:sldId id="633" r:id="rId64"/>
    <p:sldId id="634" r:id="rId65"/>
    <p:sldId id="635" r:id="rId66"/>
    <p:sldId id="636" r:id="rId67"/>
    <p:sldId id="637" r:id="rId68"/>
    <p:sldId id="638" r:id="rId69"/>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661"/>
            <p14:sldId id="584"/>
            <p14:sldId id="656"/>
            <p14:sldId id="657"/>
            <p14:sldId id="658"/>
            <p14:sldId id="659"/>
            <p14:sldId id="660"/>
            <p14:sldId id="585"/>
            <p14:sldId id="586"/>
            <p14:sldId id="587"/>
            <p14:sldId id="590"/>
            <p14:sldId id="591"/>
            <p14:sldId id="592"/>
            <p14:sldId id="593"/>
            <p14:sldId id="594"/>
            <p14:sldId id="595"/>
            <p14:sldId id="596"/>
            <p14:sldId id="597"/>
            <p14:sldId id="598"/>
            <p14:sldId id="599"/>
            <p14:sldId id="616"/>
            <p14:sldId id="639"/>
            <p14:sldId id="640"/>
            <p14:sldId id="641"/>
            <p14:sldId id="642"/>
            <p14:sldId id="643"/>
            <p14:sldId id="644"/>
            <p14:sldId id="645"/>
            <p14:sldId id="646"/>
            <p14:sldId id="647"/>
            <p14:sldId id="648"/>
            <p14:sldId id="649"/>
            <p14:sldId id="650"/>
            <p14:sldId id="651"/>
            <p14:sldId id="652"/>
            <p14:sldId id="653"/>
            <p14:sldId id="654"/>
            <p14:sldId id="655"/>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FFFFFF"/>
    <a:srgbClr val="D9D9D9"/>
    <a:srgbClr val="C4C4C4"/>
    <a:srgbClr val="ADADAD"/>
    <a:srgbClr val="0085C3"/>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autoAdjust="0"/>
    <p:restoredTop sz="93277" autoAdjust="0"/>
  </p:normalViewPr>
  <p:slideViewPr>
    <p:cSldViewPr snapToGrid="0">
      <p:cViewPr varScale="1">
        <p:scale>
          <a:sx n="127" d="100"/>
          <a:sy n="127" d="100"/>
        </p:scale>
        <p:origin x="1016" y="168"/>
      </p:cViewPr>
      <p:guideLst>
        <p:guide orient="horz" pos="1620"/>
        <p:guide pos="2880"/>
      </p:guideLst>
    </p:cSldViewPr>
  </p:slideViewPr>
  <p:outlineViewPr>
    <p:cViewPr>
      <p:scale>
        <a:sx n="33" d="100"/>
        <a:sy n="33" d="100"/>
      </p:scale>
      <p:origin x="0" y="-5804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1" d="100"/>
          <a:sy n="91" d="100"/>
        </p:scale>
        <p:origin x="-198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4" Type="http://schemas.openxmlformats.org/officeDocument/2006/relationships/hyperlink" Target="http://creativecommons.org/licenses/by-nc-sa/4.0/" TargetMode="External"/><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a:xfrm>
            <a:off x="-1" y="8747999"/>
            <a:ext cx="6308999" cy="394413"/>
          </a:xfrm>
          <a:prstGeom prst="rect">
            <a:avLst/>
          </a:prstGeom>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6" name="Slide Number Placeholder 5"/>
          <p:cNvSpPr>
            <a:spLocks noGrp="1"/>
          </p:cNvSpPr>
          <p:nvPr>
            <p:ph type="sldNum" sz="quarter" idx="11"/>
          </p:nvPr>
        </p:nvSpPr>
        <p:spPr/>
        <p:txBody>
          <a:bodyPr/>
          <a:lstStyle/>
          <a:p>
            <a:fld id="{3EBA5BD7-F043-4D1B-AA17-CD412FC534D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85245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a:xfrm>
            <a:off x="-1" y="8747999"/>
            <a:ext cx="6308999" cy="394413"/>
          </a:xfrm>
          <a:prstGeom prst="rect">
            <a:avLst/>
          </a:prstGeom>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3" name="Slide Number Placeholder 2"/>
          <p:cNvSpPr>
            <a:spLocks noGrp="1"/>
          </p:cNvSpPr>
          <p:nvPr>
            <p:ph type="sldNum" sz="quarter" idx="11"/>
          </p:nvPr>
        </p:nvSpPr>
        <p:spPr/>
        <p:txBody>
          <a:bodyPr/>
          <a:lstStyle/>
          <a:p>
            <a:fld id="{3EBA5BD7-F043-4D1B-AA17-CD412FC534D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8062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05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a:xfrm>
            <a:off x="-1" y="8747999"/>
            <a:ext cx="6308999" cy="394413"/>
          </a:xfrm>
          <a:prstGeom prst="rect">
            <a:avLst/>
          </a:prstGeom>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3156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a:xfrm>
            <a:off x="-1" y="8747999"/>
            <a:ext cx="6308999" cy="394413"/>
          </a:xfrm>
          <a:prstGeom prst="rect">
            <a:avLst/>
          </a:prstGeom>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00887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a:xfrm>
            <a:off x="-1" y="8747999"/>
            <a:ext cx="6308999" cy="394413"/>
          </a:xfrm>
          <a:prstGeom prst="rect">
            <a:avLst/>
          </a:prstGeom>
        </p:spPr>
        <p:txBody>
          <a:bodyPr/>
          <a:lstStyle/>
          <a:p>
            <a:r>
              <a:rPr lang="en-US" smtClean="0">
                <a:solidFill>
                  <a:prstClr val="black"/>
                </a:solidFill>
              </a:rPr>
              <a:t>© Software University Foundation – </a:t>
            </a:r>
            <a:r>
              <a:rPr lang="en-US" u="sng" smtClean="0">
                <a:solidFill>
                  <a:prstClr val="black"/>
                </a:solidFill>
                <a:hlinkClick r:id="rId3"/>
              </a:rPr>
              <a:t>http://softuni.org</a:t>
            </a:r>
            <a:endParaRPr lang="en-US" smtClean="0">
              <a:solidFill>
                <a:prstClr val="black"/>
              </a:solidFill>
            </a:endParaRPr>
          </a:p>
          <a:p>
            <a:r>
              <a:rPr lang="en-US" smtClean="0">
                <a:solidFill>
                  <a:prstClr val="black"/>
                </a:solidFill>
              </a:rPr>
              <a:t>This work is licensed under the </a:t>
            </a:r>
            <a:r>
              <a:rPr lang="en-US" u="sng" noProof="1" smtClean="0">
                <a:solidFill>
                  <a:prstClr val="black"/>
                </a:solidFill>
                <a:hlinkClick r:id="rId4"/>
              </a:rPr>
              <a:t>Creative Commons Attribution-NonCommercial-ShareAlike</a:t>
            </a:r>
            <a:r>
              <a:rPr lang="en-US" noProof="1" smtClean="0">
                <a:solidFill>
                  <a:prstClr val="black"/>
                </a:solidFill>
              </a:rPr>
              <a:t> </a:t>
            </a:r>
            <a:r>
              <a:rPr lang="en-US" smtClean="0">
                <a:solidFill>
                  <a:prstClr val="black"/>
                </a:solidFill>
              </a:rPr>
              <a:t>license.</a:t>
            </a:r>
            <a:endParaRPr lang="en-US"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5879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eg"/><Relationship Id="rId3"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 Id="rId3"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jpeg"/></Relationships>
</file>

<file path=ppt/slideLayouts/_rels/slideLayout57.xml.rels><?xml version="1.0" encoding="UTF-8" standalone="yes"?>
<Relationships xmlns="http://schemas.openxmlformats.org/package/2006/relationships"><Relationship Id="rId11" Type="http://schemas.openxmlformats.org/officeDocument/2006/relationships/hyperlink" Target="http://www.youtube.com/SoftwareUniversity" TargetMode="External"/><Relationship Id="rId12" Type="http://schemas.openxmlformats.org/officeDocument/2006/relationships/hyperlink" Target="http://www.introprogramming.info/" TargetMode="External"/><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hyperlink" Target="http://softuni.bg/" TargetMode="External"/><Relationship Id="rId5" Type="http://schemas.openxmlformats.org/officeDocument/2006/relationships/hyperlink" Target="http://softuni.org/" TargetMode="External"/><Relationship Id="rId6" Type="http://schemas.openxmlformats.org/officeDocument/2006/relationships/hyperlink" Target="http://www.nakov.com/" TargetMode="External"/><Relationship Id="rId7" Type="http://schemas.openxmlformats.org/officeDocument/2006/relationships/hyperlink" Target="http://forum.softuni.bg/" TargetMode="External"/><Relationship Id="rId8" Type="http://schemas.openxmlformats.org/officeDocument/2006/relationships/hyperlink" Target="http://judge.softuni.bg/" TargetMode="External"/><Relationship Id="rId9" Type="http://schemas.openxmlformats.org/officeDocument/2006/relationships/hyperlink" Target="https://www.facebook.com/SoftwareUniversity" TargetMode="External"/><Relationship Id="rId10" Type="http://schemas.openxmlformats.org/officeDocument/2006/relationships/hyperlink" Target="https://twitter.com/softunibg"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rgbClr val="0085C3"/>
              </a:buClr>
            </a:pPr>
            <a:r>
              <a:rPr lang="en-US" sz="900" dirty="0" smtClean="0">
                <a:solidFill>
                  <a:srgbClr val="FFFFFF"/>
                </a:solidFill>
                <a:ea typeface="Arial" charset="0"/>
                <a:cs typeface="Arial" charset="0"/>
              </a:rPr>
              <a:t>© Donald F. Ferguson, 2017. All rights reserved.</a:t>
            </a:r>
          </a:p>
        </p:txBody>
      </p:sp>
    </p:spTree>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75663" y="235726"/>
            <a:ext cx="5538198" cy="1500188"/>
          </a:xfrm>
        </p:spPr>
        <p:txBody>
          <a:bodyPr lIns="0" tIns="0" rIns="0" bIns="0">
            <a:normAutofit/>
          </a:bodyPr>
          <a:lstStyle>
            <a:lvl1pPr algn="r">
              <a:defRPr sz="405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3275663" y="1759724"/>
            <a:ext cx="5538198" cy="1314450"/>
          </a:xfrm>
        </p:spPr>
        <p:txBody>
          <a:bodyPr lIns="0" tIns="0" rIns="0" bIns="0">
            <a:normAutofit/>
          </a:bodyPr>
          <a:lstStyle>
            <a:lvl1pPr marL="0" indent="0" algn="r">
              <a:spcBef>
                <a:spcPts val="0"/>
              </a:spcBef>
              <a:buNone/>
              <a:defRPr sz="3000" cap="none" spc="150" baseline="0">
                <a:solidFill>
                  <a:schemeClr val="accent1"/>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79"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570458" y="3104887"/>
            <a:ext cx="2391332" cy="412027"/>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1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3275663" y="3143250"/>
            <a:ext cx="5538198" cy="142875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570458" y="3466399"/>
            <a:ext cx="2391333" cy="351434"/>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725"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570458" y="3749666"/>
            <a:ext cx="2391332" cy="315077"/>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5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570458" y="4036866"/>
            <a:ext cx="2391332" cy="290840"/>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35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570458" y="4292738"/>
            <a:ext cx="2391332" cy="26660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2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fld id="{7DEFA7EA-3664-49FE-B0F0-25537597E3EA}" type="datetime1">
              <a:rPr lang="en-US" smtClean="0">
                <a:solidFill>
                  <a:prstClr val="white">
                    <a:tint val="75000"/>
                  </a:prstClr>
                </a:solidFill>
              </a:rPr>
              <a:pPr/>
              <a:t>1/4/18</a:t>
            </a:fld>
            <a:endParaRPr lang="en-US" dirty="0">
              <a:solidFill>
                <a:prstClr val="white">
                  <a:tint val="75000"/>
                </a:prstClr>
              </a:solidFill>
            </a:endParaRPr>
          </a:p>
        </p:txBody>
      </p:sp>
      <p:sp>
        <p:nvSpPr>
          <p:cNvPr id="19"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endParaRPr lang="en-US" dirty="0">
              <a:solidFill>
                <a:prstClr val="white">
                  <a:tint val="75000"/>
                </a:prstClr>
              </a:solidFill>
            </a:endParaRPr>
          </a:p>
        </p:txBody>
      </p:sp>
      <p:sp>
        <p:nvSpPr>
          <p:cNvPr id="20"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fld id="{C014DD1E-5D91-48A3-AD6D-45FBA980D106}" type="slidenum">
              <a:rPr lang="en-US" smtClean="0">
                <a:solidFill>
                  <a:prstClr val="white">
                    <a:tint val="75000"/>
                  </a:prstClr>
                </a:solidFill>
              </a:rPr>
              <a:pPr/>
              <a:t>‹#›</a:t>
            </a:fld>
            <a:endParaRPr lang="en-US" dirty="0">
              <a:solidFill>
                <a:prstClr val="white">
                  <a:tint val="75000"/>
                </a:prstClr>
              </a:solidFill>
            </a:endParaRPr>
          </a:p>
        </p:txBody>
      </p:sp>
      <p:sp>
        <p:nvSpPr>
          <p:cNvPr id="22" name="Content Placeholder 2"/>
          <p:cNvSpPr>
            <a:spLocks noGrp="1"/>
          </p:cNvSpPr>
          <p:nvPr>
            <p:ph idx="1" hasCustomPrompt="1"/>
          </p:nvPr>
        </p:nvSpPr>
        <p:spPr>
          <a:xfrm>
            <a:off x="142847" y="863341"/>
            <a:ext cx="8855923" cy="4177766"/>
          </a:xfrm>
        </p:spPr>
        <p:txBody>
          <a:bodyPr/>
          <a:lstStyle>
            <a:lvl1pPr>
              <a:defRPr sz="2550"/>
            </a:lvl1pPr>
            <a:lvl2pPr>
              <a:defRPr sz="2400"/>
            </a:lvl2pPr>
            <a:lvl3pPr>
              <a:defRPr sz="2250"/>
            </a:lvl3pPr>
            <a:lvl4pPr>
              <a:defRPr sz="2100"/>
            </a:lvl4pPr>
            <a:lvl5pPr>
              <a:defRPr sz="195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4942" y="3696574"/>
            <a:ext cx="6705600" cy="633626"/>
          </a:xfrm>
        </p:spPr>
        <p:txBody>
          <a:bodyPr lIns="36000" tIns="36000" rIns="36000" bIns="36000" anchor="b">
            <a:spAutoFit/>
          </a:bodyPr>
          <a:lstStyle>
            <a:lvl1pPr algn="ctr">
              <a:defRPr sz="405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084942" y="4316226"/>
            <a:ext cx="6705600" cy="557451"/>
          </a:xfrm>
        </p:spPr>
        <p:txBody>
          <a:bodyPr lIns="36000" tIns="36000" rIns="36000" bIns="36000" anchor="t">
            <a:spAutoFit/>
          </a:bodyPr>
          <a:lstStyle>
            <a:lvl1pPr marL="0" indent="0" algn="ctr">
              <a:spcBef>
                <a:spcPts val="0"/>
              </a:spcBef>
              <a:buNone/>
              <a:defRPr sz="3000" cap="none" spc="150" baseline="0">
                <a:solidFill>
                  <a:schemeClr val="accent1"/>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79"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373079" y="171450"/>
            <a:ext cx="1632069" cy="571500"/>
          </a:xfrm>
          <a:prstGeom prst="rect">
            <a:avLst/>
          </a:prstGeom>
          <a:noFill/>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39338" y="2382341"/>
            <a:ext cx="5486400" cy="94641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defTabSz="914240" eaLnBrk="0" fontAlgn="auto" hangingPunct="0">
              <a:spcBef>
                <a:spcPts val="0"/>
              </a:spcBef>
              <a:spcAft>
                <a:spcPts val="0"/>
              </a:spcAft>
              <a:buClr>
                <a:srgbClr val="A19574">
                  <a:lumMod val="40000"/>
                  <a:lumOff val="60000"/>
                </a:srgbClr>
              </a:buClr>
              <a:buSzPct val="70000"/>
              <a:buFont typeface="Wingdings 2" pitchFamily="18" charset="2"/>
              <a:buNone/>
            </a:pPr>
            <a:r>
              <a:rPr lang="en-US" sz="7500" b="1" dirty="0" smtClean="0">
                <a:solidFill>
                  <a:srgbClr val="F3BE60"/>
                </a:solidFill>
                <a:latin typeface="Calibri"/>
              </a:rPr>
              <a:t>Questions?</a:t>
            </a:r>
            <a:endParaRPr lang="en-US" sz="7500" b="1" spc="113" dirty="0">
              <a:ln w="11430"/>
              <a:solidFill>
                <a:prstClr val="white">
                  <a:lumMod val="40000"/>
                  <a:lumOff val="60000"/>
                </a:prstClr>
              </a:solidFill>
              <a:effectLst>
                <a:outerShdw blurRad="25400" algn="tl" rotWithShape="0">
                  <a:srgbClr val="000000">
                    <a:alpha val="43000"/>
                  </a:srgbClr>
                </a:outerShdw>
              </a:effectLst>
              <a:latin typeface="Calibri"/>
            </a:endParaRPr>
          </a:p>
        </p:txBody>
      </p:sp>
      <p:sp>
        <p:nvSpPr>
          <p:cNvPr id="29" name="Text Placeholder 29"/>
          <p:cNvSpPr>
            <a:spLocks noGrp="1"/>
          </p:cNvSpPr>
          <p:nvPr>
            <p:ph type="body" sz="quarter" idx="10" hasCustomPrompt="1"/>
          </p:nvPr>
        </p:nvSpPr>
        <p:spPr>
          <a:xfrm>
            <a:off x="1147337" y="4800602"/>
            <a:ext cx="7864001" cy="290840"/>
          </a:xfrm>
          <a:prstGeom prst="rect">
            <a:avLst/>
          </a:prstGeom>
        </p:spPr>
        <p:txBody>
          <a:bodyPr wrap="square" lIns="36000" rIns="36000">
            <a:spAutoFit/>
          </a:bodyPr>
          <a:lstStyle>
            <a:lvl1pPr marL="0" indent="0" algn="r">
              <a:buNone/>
              <a:defRPr sz="135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731" y="195751"/>
            <a:ext cx="1537999" cy="503006"/>
          </a:xfrm>
          <a:prstGeom prst="rect">
            <a:avLst/>
          </a:prstGeom>
        </p:spPr>
      </p:pic>
      <p:sp>
        <p:nvSpPr>
          <p:cNvPr id="50" name="Title 1"/>
          <p:cNvSpPr>
            <a:spLocks noGrp="1"/>
          </p:cNvSpPr>
          <p:nvPr>
            <p:ph type="title" hasCustomPrompt="1"/>
          </p:nvPr>
        </p:nvSpPr>
        <p:spPr>
          <a:xfrm>
            <a:off x="141648" y="30256"/>
            <a:ext cx="7185069" cy="833085"/>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7528344" y="1678619"/>
            <a:ext cx="274434" cy="323165"/>
          </a:xfrm>
          <a:prstGeom prst="rect">
            <a:avLst/>
          </a:prstGeom>
          <a:noFill/>
        </p:spPr>
        <p:txBody>
          <a:bodyPr wrap="none" rtlCol="0">
            <a:spAutoFit/>
          </a:bodyPr>
          <a:lstStyle/>
          <a:p>
            <a:pPr defTabSz="914240" fontAlgn="auto">
              <a:spcBef>
                <a:spcPts val="0"/>
              </a:spcBef>
              <a:spcAft>
                <a:spcPts val="0"/>
              </a:spcAft>
            </a:pPr>
            <a:r>
              <a:rPr lang="en-US" sz="1500" b="1" dirty="0" smtClean="0">
                <a:solidFill>
                  <a:srgbClr val="603A14"/>
                </a:solidFill>
                <a:latin typeface="Calibri"/>
              </a:rPr>
              <a:t>?</a:t>
            </a:r>
            <a:endParaRPr lang="en-US" sz="1500" b="1" dirty="0">
              <a:solidFill>
                <a:srgbClr val="603A14"/>
              </a:solidFill>
              <a:latin typeface="Calibri"/>
            </a:endParaRPr>
          </a:p>
        </p:txBody>
      </p:sp>
      <p:sp>
        <p:nvSpPr>
          <p:cNvPr id="27" name="TextBox 26">
            <a:hlinkClick r:id="rId5" tooltip="Software University Foundaton"/>
          </p:cNvPr>
          <p:cNvSpPr txBox="1"/>
          <p:nvPr userDrawn="1"/>
        </p:nvSpPr>
        <p:spPr>
          <a:xfrm rot="20630519">
            <a:off x="5654242" y="3244357"/>
            <a:ext cx="274434" cy="323165"/>
          </a:xfrm>
          <a:prstGeom prst="rect">
            <a:avLst/>
          </a:prstGeom>
          <a:noFill/>
        </p:spPr>
        <p:txBody>
          <a:bodyPr wrap="none" rtlCol="0">
            <a:spAutoFit/>
          </a:bodyPr>
          <a:lstStyle/>
          <a:p>
            <a:pPr defTabSz="914240" fontAlgn="auto">
              <a:spcBef>
                <a:spcPts val="0"/>
              </a:spcBef>
              <a:spcAft>
                <a:spcPts val="0"/>
              </a:spcAft>
            </a:pPr>
            <a:r>
              <a:rPr lang="en-US" sz="1500" b="1" dirty="0" smtClean="0">
                <a:solidFill>
                  <a:srgbClr val="603A14"/>
                </a:solidFill>
                <a:latin typeface="Calibri"/>
              </a:rPr>
              <a:t>?</a:t>
            </a:r>
            <a:endParaRPr lang="en-US" sz="1500" b="1" dirty="0">
              <a:solidFill>
                <a:srgbClr val="603A14"/>
              </a:solidFill>
              <a:latin typeface="Calibri"/>
            </a:endParaRPr>
          </a:p>
        </p:txBody>
      </p:sp>
      <p:sp>
        <p:nvSpPr>
          <p:cNvPr id="51" name="TextBox 50">
            <a:hlinkClick r:id="rId6" tooltip="Svetlin Nakov - Programming and Education for Developers"/>
          </p:cNvPr>
          <p:cNvSpPr txBox="1"/>
          <p:nvPr userDrawn="1"/>
        </p:nvSpPr>
        <p:spPr>
          <a:xfrm>
            <a:off x="8627368" y="3509728"/>
            <a:ext cx="237566" cy="230832"/>
          </a:xfrm>
          <a:prstGeom prst="rect">
            <a:avLst/>
          </a:prstGeom>
          <a:noFill/>
        </p:spPr>
        <p:txBody>
          <a:bodyPr wrap="none" rtlCol="0">
            <a:spAutoFit/>
          </a:bodyPr>
          <a:lstStyle/>
          <a:p>
            <a:pPr defTabSz="914240" fontAlgn="auto">
              <a:spcBef>
                <a:spcPts val="0"/>
              </a:spcBef>
              <a:spcAft>
                <a:spcPts val="0"/>
              </a:spcAft>
            </a:pPr>
            <a:r>
              <a:rPr lang="en-US" sz="900" dirty="0" smtClean="0">
                <a:solidFill>
                  <a:srgbClr val="603A14"/>
                </a:solidFill>
                <a:latin typeface="Calibri"/>
              </a:rPr>
              <a:t>?</a:t>
            </a:r>
            <a:endParaRPr lang="en-US" sz="900" dirty="0">
              <a:solidFill>
                <a:srgbClr val="603A14"/>
              </a:solidFill>
              <a:latin typeface="Calibri"/>
            </a:endParaRPr>
          </a:p>
        </p:txBody>
      </p:sp>
      <p:sp>
        <p:nvSpPr>
          <p:cNvPr id="52" name="TextBox 51">
            <a:hlinkClick r:id="rId7" tooltip="Software University - Discussion Forum"/>
          </p:cNvPr>
          <p:cNvSpPr txBox="1"/>
          <p:nvPr userDrawn="1"/>
        </p:nvSpPr>
        <p:spPr>
          <a:xfrm rot="20971262">
            <a:off x="4548942" y="4570269"/>
            <a:ext cx="247184" cy="253916"/>
          </a:xfrm>
          <a:prstGeom prst="rect">
            <a:avLst/>
          </a:prstGeom>
          <a:noFill/>
        </p:spPr>
        <p:txBody>
          <a:bodyPr wrap="none" rtlCol="0">
            <a:spAutoFit/>
          </a:bodyPr>
          <a:lstStyle/>
          <a:p>
            <a:pPr defTabSz="914240" fontAlgn="auto">
              <a:spcBef>
                <a:spcPts val="0"/>
              </a:spcBef>
              <a:spcAft>
                <a:spcPts val="0"/>
              </a:spcAft>
            </a:pPr>
            <a:r>
              <a:rPr lang="en-US" sz="1050" dirty="0" smtClean="0">
                <a:solidFill>
                  <a:srgbClr val="603A14"/>
                </a:solidFill>
                <a:latin typeface="Calibri"/>
              </a:rPr>
              <a:t>?</a:t>
            </a:r>
            <a:endParaRPr lang="en-US" sz="1050" dirty="0">
              <a:solidFill>
                <a:srgbClr val="603A14"/>
              </a:solidFill>
              <a:latin typeface="Calibri"/>
            </a:endParaRPr>
          </a:p>
        </p:txBody>
      </p:sp>
      <p:sp>
        <p:nvSpPr>
          <p:cNvPr id="53" name="TextBox 52">
            <a:hlinkClick r:id="rId8" tooltip="Software University - Online Judge System"/>
          </p:cNvPr>
          <p:cNvSpPr txBox="1"/>
          <p:nvPr userDrawn="1"/>
        </p:nvSpPr>
        <p:spPr>
          <a:xfrm rot="569019">
            <a:off x="6845933" y="3013011"/>
            <a:ext cx="264816" cy="300082"/>
          </a:xfrm>
          <a:prstGeom prst="rect">
            <a:avLst/>
          </a:prstGeom>
          <a:noFill/>
        </p:spPr>
        <p:txBody>
          <a:bodyPr wrap="none" rtlCol="0">
            <a:spAutoFit/>
          </a:bodyPr>
          <a:lstStyle/>
          <a:p>
            <a:pPr defTabSz="914240" fontAlgn="auto">
              <a:spcBef>
                <a:spcPts val="0"/>
              </a:spcBef>
              <a:spcAft>
                <a:spcPts val="0"/>
              </a:spcAft>
            </a:pPr>
            <a:r>
              <a:rPr lang="en-US" sz="1350" b="1" dirty="0" smtClean="0">
                <a:solidFill>
                  <a:srgbClr val="603A14"/>
                </a:solidFill>
                <a:latin typeface="Calibri"/>
              </a:rPr>
              <a:t>?</a:t>
            </a:r>
            <a:endParaRPr lang="en-US" sz="1350" b="1" dirty="0">
              <a:solidFill>
                <a:srgbClr val="603A14"/>
              </a:solidFill>
              <a:latin typeface="Calibri"/>
            </a:endParaRPr>
          </a:p>
        </p:txBody>
      </p:sp>
      <p:sp>
        <p:nvSpPr>
          <p:cNvPr id="54" name="TextBox 53">
            <a:hlinkClick r:id="rId9" tooltip="Software University @ Facebook"/>
          </p:cNvPr>
          <p:cNvSpPr txBox="1"/>
          <p:nvPr userDrawn="1"/>
        </p:nvSpPr>
        <p:spPr>
          <a:xfrm rot="219682">
            <a:off x="5263641" y="1908548"/>
            <a:ext cx="292068" cy="369332"/>
          </a:xfrm>
          <a:prstGeom prst="rect">
            <a:avLst/>
          </a:prstGeom>
          <a:noFill/>
        </p:spPr>
        <p:txBody>
          <a:bodyPr wrap="none" rtlCol="0">
            <a:spAutoFit/>
          </a:bodyPr>
          <a:lstStyle/>
          <a:p>
            <a:pPr defTabSz="914240" fontAlgn="auto">
              <a:spcBef>
                <a:spcPts val="0"/>
              </a:spcBef>
              <a:spcAft>
                <a:spcPts val="0"/>
              </a:spcAft>
            </a:pPr>
            <a:r>
              <a:rPr lang="en-US" sz="1800" b="1" dirty="0" smtClean="0">
                <a:solidFill>
                  <a:srgbClr val="603A14"/>
                </a:solidFill>
                <a:latin typeface="Calibri"/>
              </a:rPr>
              <a:t>?</a:t>
            </a:r>
            <a:endParaRPr lang="en-US" sz="1800" b="1" dirty="0">
              <a:solidFill>
                <a:srgbClr val="603A14"/>
              </a:solidFill>
              <a:latin typeface="Calibri"/>
            </a:endParaRPr>
          </a:p>
        </p:txBody>
      </p:sp>
      <p:sp>
        <p:nvSpPr>
          <p:cNvPr id="56" name="TextBox 55">
            <a:hlinkClick r:id="rId10" tooltip="Software University @ Twitter"/>
          </p:cNvPr>
          <p:cNvSpPr txBox="1"/>
          <p:nvPr userDrawn="1"/>
        </p:nvSpPr>
        <p:spPr>
          <a:xfrm rot="20972266">
            <a:off x="8795138" y="1729089"/>
            <a:ext cx="247184" cy="253916"/>
          </a:xfrm>
          <a:prstGeom prst="rect">
            <a:avLst/>
          </a:prstGeom>
          <a:noFill/>
        </p:spPr>
        <p:txBody>
          <a:bodyPr wrap="none" rtlCol="0">
            <a:spAutoFit/>
          </a:bodyPr>
          <a:lstStyle/>
          <a:p>
            <a:pPr defTabSz="914240" fontAlgn="auto">
              <a:spcBef>
                <a:spcPts val="0"/>
              </a:spcBef>
              <a:spcAft>
                <a:spcPts val="0"/>
              </a:spcAft>
            </a:pPr>
            <a:r>
              <a:rPr lang="en-US" sz="1050" dirty="0" smtClean="0">
                <a:solidFill>
                  <a:srgbClr val="603A14"/>
                </a:solidFill>
                <a:latin typeface="Calibri"/>
              </a:rPr>
              <a:t>?</a:t>
            </a:r>
            <a:endParaRPr lang="en-US" sz="1050" dirty="0">
              <a:solidFill>
                <a:srgbClr val="603A14"/>
              </a:solidFill>
              <a:latin typeface="Calibri"/>
            </a:endParaRPr>
          </a:p>
        </p:txBody>
      </p:sp>
      <p:sp>
        <p:nvSpPr>
          <p:cNvPr id="57" name="TextBox 56">
            <a:hlinkClick r:id="rId11" tooltip="Software University @ YouTube - free training courses and video lessons for software engineers"/>
          </p:cNvPr>
          <p:cNvSpPr txBox="1"/>
          <p:nvPr userDrawn="1"/>
        </p:nvSpPr>
        <p:spPr>
          <a:xfrm rot="562174">
            <a:off x="8810189" y="2574403"/>
            <a:ext cx="237566" cy="230832"/>
          </a:xfrm>
          <a:prstGeom prst="rect">
            <a:avLst/>
          </a:prstGeom>
          <a:noFill/>
        </p:spPr>
        <p:txBody>
          <a:bodyPr wrap="none" rtlCol="0">
            <a:spAutoFit/>
          </a:bodyPr>
          <a:lstStyle/>
          <a:p>
            <a:pPr defTabSz="914240" fontAlgn="auto">
              <a:spcBef>
                <a:spcPts val="0"/>
              </a:spcBef>
              <a:spcAft>
                <a:spcPts val="0"/>
              </a:spcAft>
            </a:pPr>
            <a:r>
              <a:rPr lang="en-US" sz="900" dirty="0" smtClean="0">
                <a:solidFill>
                  <a:srgbClr val="603A14"/>
                </a:solidFill>
                <a:latin typeface="Calibri"/>
              </a:rPr>
              <a:t>?</a:t>
            </a:r>
            <a:endParaRPr lang="en-US" sz="900" dirty="0">
              <a:solidFill>
                <a:srgbClr val="603A14"/>
              </a:solidFill>
              <a:latin typeface="Calibri"/>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8331705" y="4207892"/>
            <a:ext cx="247184" cy="253916"/>
          </a:xfrm>
          <a:prstGeom prst="rect">
            <a:avLst/>
          </a:prstGeom>
          <a:noFill/>
        </p:spPr>
        <p:txBody>
          <a:bodyPr wrap="none" rtlCol="0">
            <a:spAutoFit/>
          </a:bodyPr>
          <a:lstStyle/>
          <a:p>
            <a:pPr defTabSz="914240" fontAlgn="auto">
              <a:spcBef>
                <a:spcPts val="0"/>
              </a:spcBef>
              <a:spcAft>
                <a:spcPts val="0"/>
              </a:spcAft>
            </a:pPr>
            <a:r>
              <a:rPr lang="en-US" sz="1050" dirty="0" smtClean="0">
                <a:solidFill>
                  <a:srgbClr val="603A14"/>
                </a:solidFill>
                <a:latin typeface="Calibri"/>
              </a:rPr>
              <a:t>?</a:t>
            </a:r>
            <a:endParaRPr lang="en-US" sz="1050" dirty="0">
              <a:solidFill>
                <a:srgbClr val="603A14"/>
              </a:solidFill>
              <a:latin typeface="Calibri"/>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1414" y="53580"/>
            <a:ext cx="6553200" cy="682228"/>
          </a:xfrm>
          <a:prstGeom prst="rect">
            <a:avLst/>
          </a:prstGeom>
        </p:spPr>
        <p:txBody>
          <a:bodyPr/>
          <a:lstStyle/>
          <a:p>
            <a:r>
              <a:rPr lang="en-US" smtClean="0"/>
              <a:t>Click to edit Master title style</a:t>
            </a:r>
            <a:endParaRPr lang="bg-BG"/>
          </a:p>
        </p:txBody>
      </p:sp>
      <p:sp>
        <p:nvSpPr>
          <p:cNvPr id="3" name="Text Placeholder 2"/>
          <p:cNvSpPr>
            <a:spLocks noGrp="1"/>
          </p:cNvSpPr>
          <p:nvPr>
            <p:ph type="body" sz="half" idx="1"/>
          </p:nvPr>
        </p:nvSpPr>
        <p:spPr>
          <a:xfrm>
            <a:off x="323851"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Content Placeholder 3"/>
          <p:cNvSpPr>
            <a:spLocks noGrp="1"/>
          </p:cNvSpPr>
          <p:nvPr>
            <p:ph sz="half" idx="2"/>
          </p:nvPr>
        </p:nvSpPr>
        <p:spPr>
          <a:xfrm>
            <a:off x="4648200" y="951311"/>
            <a:ext cx="4171950" cy="39969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Tree>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slideLayout" Target="../slideLayouts/slideLayout50.xml"/><Relationship Id="rId14" Type="http://schemas.openxmlformats.org/officeDocument/2006/relationships/slideLayout" Target="../slideLayouts/slideLayout51.xml"/><Relationship Id="rId15" Type="http://schemas.openxmlformats.org/officeDocument/2006/relationships/slideLayout" Target="../slideLayouts/slideLayout52.xml"/><Relationship Id="rId16"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theme" Target="../theme/theme5.xml"/><Relationship Id="rId8" Type="http://schemas.openxmlformats.org/officeDocument/2006/relationships/image" Target="../media/image6.jpeg"/><Relationship Id="rId1" Type="http://schemas.openxmlformats.org/officeDocument/2006/relationships/slideLayout" Target="../slideLayouts/slideLayout53.xml"/><Relationship Id="rId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1/4/18</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smtClean="0"/>
              <a:t>COMS 4111 – </a:t>
            </a:r>
            <a:r>
              <a:rPr lang="en-US" sz="900" b="0" i="0" kern="1200" dirty="0" smtClean="0">
                <a:solidFill>
                  <a:schemeClr val="tx1"/>
                </a:solidFill>
                <a:effectLst/>
                <a:latin typeface="Arial" charset="0"/>
                <a:ea typeface="+mn-ea"/>
                <a:cs typeface="+mn-cs"/>
              </a:rPr>
              <a:t>Introduction to Databases</a:t>
            </a:r>
            <a:r>
              <a:rPr lang="en-US" sz="900" b="0" i="1" kern="1200" dirty="0" smtClean="0">
                <a:solidFill>
                  <a:schemeClr val="tx1"/>
                </a:solidFill>
                <a:effectLst/>
                <a:latin typeface="Arial" charset="0"/>
                <a:ea typeface="+mn-ea"/>
                <a:cs typeface="+mn-cs"/>
              </a:rPr>
              <a:t>:</a:t>
            </a:r>
            <a:br>
              <a:rPr lang="en-US" sz="900" b="0" i="1" kern="1200" dirty="0" smtClean="0">
                <a:solidFill>
                  <a:schemeClr val="tx1"/>
                </a:solidFill>
                <a:effectLst/>
                <a:latin typeface="Arial" charset="0"/>
                <a:ea typeface="+mn-ea"/>
                <a:cs typeface="+mn-cs"/>
              </a:rPr>
            </a:br>
            <a:r>
              <a:rPr lang="en-US" sz="900" i="1" dirty="0" smtClean="0"/>
              <a:t>Lecture 20:  Some NoSQL Databases</a:t>
            </a:r>
            <a:endParaRPr lang="en-US" sz="1050" i="1" strike="sngStrike" dirty="0" smtClean="0"/>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1/4/18</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1/4/18</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1/4/18</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800" smtClean="0">
                <a:solidFill>
                  <a:srgbClr val="000000">
                    <a:lumMod val="50000"/>
                    <a:lumOff val="50000"/>
                  </a:srgbClr>
                </a:solidFill>
                <a:latin typeface="Museo Sans For Dell" pitchFamily="2" charset="0"/>
              </a:rPr>
              <a:pPr>
                <a:lnSpc>
                  <a:spcPct val="90000"/>
                </a:lnSpc>
                <a:buClr>
                  <a:srgbClr val="0085C3"/>
                </a:buClr>
              </a:pPr>
              <a:t>‹#›</a:t>
            </a:fld>
            <a:endParaRPr lang="en-US" sz="800" dirty="0" err="1" smtClean="0">
              <a:solidFill>
                <a:srgbClr val="000000">
                  <a:lumMod val="50000"/>
                  <a:lumOff val="50000"/>
                </a:srgbClr>
              </a:solidFill>
              <a:latin typeface="Museo Sans For Dell" pitchFamily="2" charset="0"/>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r>
              <a:rPr lang="en-US" sz="900" dirty="0" smtClean="0">
                <a:solidFill>
                  <a:srgbClr val="000000">
                    <a:lumMod val="50000"/>
                    <a:lumOff val="50000"/>
                  </a:srgbClr>
                </a:solidFill>
                <a:ea typeface="Arial" charset="0"/>
                <a:cs typeface="Arial" charset="0"/>
              </a:rPr>
              <a:t>   © Donald F. Ferguson, 2017. All rights reserved.</a:t>
            </a:r>
            <a:endParaRPr lang="en-US" sz="900" dirty="0">
              <a:solidFill>
                <a:srgbClr val="000000">
                  <a:lumMod val="50000"/>
                  <a:lumOff val="50000"/>
                </a:srgbClr>
              </a:solidFill>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5084195E-6DF7-4B3B-A2AB-E67BEB13BF64}" type="datetime1">
              <a:rPr lang="en-US" sz="800" smtClean="0">
                <a:solidFill>
                  <a:srgbClr val="000000">
                    <a:lumMod val="50000"/>
                    <a:lumOff val="50000"/>
                  </a:srgbClr>
                </a:solidFill>
                <a:latin typeface="Museo Sans For Dell"/>
              </a:rPr>
              <a:pPr>
                <a:lnSpc>
                  <a:spcPct val="90000"/>
                </a:lnSpc>
                <a:spcBef>
                  <a:spcPts val="600"/>
                </a:spcBef>
                <a:spcAft>
                  <a:spcPts val="0"/>
                </a:spcAft>
                <a:buClr>
                  <a:srgbClr val="0085C3"/>
                </a:buClr>
              </a:pPr>
              <a:t>1/4/18</a:t>
            </a:fld>
            <a:endParaRPr lang="en-US" sz="800" dirty="0" smtClean="0">
              <a:solidFill>
                <a:srgbClr val="000000">
                  <a:lumMod val="50000"/>
                  <a:lumOff val="50000"/>
                </a:srgbClr>
              </a:solidFill>
              <a:latin typeface="Museo Sans For Dell"/>
            </a:endParaRPr>
          </a:p>
        </p:txBody>
      </p:sp>
      <p:sp>
        <p:nvSpPr>
          <p:cNvPr id="7" name="TextBox 6"/>
          <p:cNvSpPr txBox="1"/>
          <p:nvPr userDrawn="1"/>
        </p:nvSpPr>
        <p:spPr bwMode="black">
          <a:xfrm>
            <a:off x="1945263" y="4757915"/>
            <a:ext cx="4214905" cy="332399"/>
          </a:xfrm>
          <a:prstGeom prst="rect">
            <a:avLst/>
          </a:prstGeom>
          <a:noFill/>
        </p:spPr>
        <p:txBody>
          <a:bodyPr wrap="square" lIns="0" tIns="0" rIns="0" bIns="0">
            <a:prstTxWarp prst="textNoShape">
              <a:avLst/>
            </a:prstTxWarp>
            <a:spAutoFit/>
          </a:bodyPr>
          <a:lstStyle/>
          <a:p>
            <a:pPr>
              <a:lnSpc>
                <a:spcPct val="120000"/>
              </a:lnSpc>
            </a:pPr>
            <a:r>
              <a:rPr lang="en-US" sz="900" i="1" dirty="0" smtClean="0">
                <a:solidFill>
                  <a:srgbClr val="444444"/>
                </a:solidFill>
              </a:rPr>
              <a:t>COMS E6998 – </a:t>
            </a:r>
            <a:r>
              <a:rPr lang="en-US" sz="1000" dirty="0" smtClean="0">
                <a:solidFill>
                  <a:srgbClr val="444444"/>
                </a:solidFill>
              </a:rPr>
              <a:t>Microservices and Cloud Applications</a:t>
            </a:r>
            <a:br>
              <a:rPr lang="en-US" sz="1000" dirty="0" smtClean="0">
                <a:solidFill>
                  <a:srgbClr val="444444"/>
                </a:solidFill>
              </a:rPr>
            </a:br>
            <a:r>
              <a:rPr lang="en-US" sz="800" i="1" dirty="0" smtClean="0">
                <a:solidFill>
                  <a:srgbClr val="444444"/>
                </a:solidFill>
              </a:rPr>
              <a:t> Lecture 10: Projects, 12 Factor Applications, </a:t>
            </a:r>
            <a:r>
              <a:rPr lang="en-US" sz="800" i="1" dirty="0" err="1" smtClean="0">
                <a:solidFill>
                  <a:srgbClr val="444444"/>
                </a:solidFill>
              </a:rPr>
              <a:t>Redis</a:t>
            </a:r>
            <a:r>
              <a:rPr lang="en-US" sz="800" i="1" dirty="0" smtClean="0">
                <a:solidFill>
                  <a:srgbClr val="444444"/>
                </a:solidFill>
              </a:rPr>
              <a:t>, Graph Databases</a:t>
            </a:r>
            <a:endParaRPr lang="en-US" sz="800" i="1" strike="sngStrike" dirty="0" smtClean="0">
              <a:solidFill>
                <a:srgbClr val="444444"/>
              </a:solidFill>
            </a:endParaRPr>
          </a:p>
        </p:txBody>
      </p:sp>
    </p:spTree>
    <p:extLst>
      <p:ext uri="{BB962C8B-B14F-4D97-AF65-F5344CB8AC3E}">
        <p14:creationId xmlns:p14="http://schemas.microsoft.com/office/powerpoint/2010/main" val="967721740"/>
      </p:ext>
    </p:extLst>
  </p:cSld>
  <p:clrMap bg1="dk2" tx1="lt1" bg2="dk1"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41648" y="4893752"/>
            <a:ext cx="918238" cy="147358"/>
          </a:xfrm>
          <a:prstGeom prst="rect">
            <a:avLst/>
          </a:prstGeom>
        </p:spPr>
        <p:txBody>
          <a:bodyPr vert="horz" lIns="36000" tIns="36000" rIns="36000" bIns="36000" rtlCol="0" anchor="ctr"/>
          <a:lstStyle>
            <a:lvl1pPr algn="l">
              <a:defRPr sz="750">
                <a:solidFill>
                  <a:schemeClr val="tx1">
                    <a:tint val="75000"/>
                  </a:schemeClr>
                </a:solidFill>
              </a:defRPr>
            </a:lvl1pPr>
          </a:lstStyle>
          <a:p>
            <a:pPr defTabSz="914240" fontAlgn="auto">
              <a:spcBef>
                <a:spcPts val="0"/>
              </a:spcBef>
              <a:spcAft>
                <a:spcPts val="0"/>
              </a:spcAft>
            </a:pPr>
            <a:fld id="{7A121623-BBB3-4AB7-910A-25A1390DA602}" type="datetime1">
              <a:rPr lang="en-US" smtClean="0">
                <a:solidFill>
                  <a:prstClr val="white">
                    <a:tint val="75000"/>
                  </a:prstClr>
                </a:solidFill>
                <a:latin typeface="Calibri"/>
              </a:rPr>
              <a:pPr defTabSz="914240" fontAlgn="auto">
                <a:spcBef>
                  <a:spcPts val="0"/>
                </a:spcBef>
                <a:spcAft>
                  <a:spcPts val="0"/>
                </a:spcAft>
              </a:pPr>
              <a:t>1/4/18</a:t>
            </a:fld>
            <a:endParaRPr lang="en-US" dirty="0">
              <a:solidFill>
                <a:prstClr val="white">
                  <a:tint val="75000"/>
                </a:prstClr>
              </a:solidFill>
              <a:latin typeface="Calibri"/>
            </a:endParaRPr>
          </a:p>
        </p:txBody>
      </p:sp>
      <p:sp>
        <p:nvSpPr>
          <p:cNvPr id="5" name="Footer Placeholder 4"/>
          <p:cNvSpPr>
            <a:spLocks noGrp="1"/>
          </p:cNvSpPr>
          <p:nvPr>
            <p:ph type="ftr" sz="quarter" idx="3"/>
          </p:nvPr>
        </p:nvSpPr>
        <p:spPr>
          <a:xfrm>
            <a:off x="1061085" y="4893752"/>
            <a:ext cx="7614783" cy="147358"/>
          </a:xfrm>
          <a:prstGeom prst="rect">
            <a:avLst/>
          </a:prstGeom>
        </p:spPr>
        <p:txBody>
          <a:bodyPr vert="horz" lIns="36000" tIns="36000" rIns="36000" bIns="36000" rtlCol="0" anchor="ctr"/>
          <a:lstStyle>
            <a:lvl1pPr algn="ctr">
              <a:defRPr sz="750">
                <a:solidFill>
                  <a:schemeClr val="tx1">
                    <a:tint val="75000"/>
                  </a:schemeClr>
                </a:solidFill>
              </a:defRPr>
            </a:lvl1pPr>
          </a:lstStyle>
          <a:p>
            <a:pPr defTabSz="914240" fontAlgn="auto">
              <a:spcBef>
                <a:spcPts val="0"/>
              </a:spcBef>
              <a:spcAft>
                <a:spcPts val="0"/>
              </a:spcAft>
            </a:pPr>
            <a:endParaRPr lang="en-US" dirty="0">
              <a:solidFill>
                <a:prstClr val="white">
                  <a:tint val="75000"/>
                </a:prstClr>
              </a:solidFill>
              <a:latin typeface="Calibri"/>
            </a:endParaRPr>
          </a:p>
        </p:txBody>
      </p:sp>
      <p:sp>
        <p:nvSpPr>
          <p:cNvPr id="6" name="Slide Number Placeholder 5"/>
          <p:cNvSpPr>
            <a:spLocks noGrp="1"/>
          </p:cNvSpPr>
          <p:nvPr>
            <p:ph type="sldNum" sz="quarter" idx="4"/>
          </p:nvPr>
        </p:nvSpPr>
        <p:spPr>
          <a:xfrm>
            <a:off x="8677069" y="4893752"/>
            <a:ext cx="321700" cy="147358"/>
          </a:xfrm>
          <a:prstGeom prst="rect">
            <a:avLst/>
          </a:prstGeom>
        </p:spPr>
        <p:txBody>
          <a:bodyPr vert="horz" lIns="36000" tIns="36000" rIns="36000" bIns="36000" rtlCol="0" anchor="ctr"/>
          <a:lstStyle>
            <a:lvl1pPr algn="r">
              <a:defRPr sz="750">
                <a:solidFill>
                  <a:schemeClr val="tx1">
                    <a:tint val="75000"/>
                  </a:schemeClr>
                </a:solidFill>
              </a:defRPr>
            </a:lvl1pPr>
          </a:lstStyle>
          <a:p>
            <a:pPr defTabSz="914240" fontAlgn="auto">
              <a:spcBef>
                <a:spcPts val="0"/>
              </a:spcBef>
              <a:spcAft>
                <a:spcPts val="0"/>
              </a:spcAft>
            </a:pPr>
            <a:fld id="{C014DD1E-5D91-48A3-AD6D-45FBA980D106}" type="slidenum">
              <a:rPr lang="en-US" smtClean="0">
                <a:solidFill>
                  <a:prstClr val="white">
                    <a:tint val="75000"/>
                  </a:prstClr>
                </a:solidFill>
                <a:latin typeface="Calibri"/>
              </a:rPr>
              <a:pPr defTabSz="914240" fontAlgn="auto">
                <a:spcBef>
                  <a:spcPts val="0"/>
                </a:spcBef>
                <a:spcAft>
                  <a:spcPts val="0"/>
                </a:spcAft>
              </a:pPr>
              <a:t>‹#›</a:t>
            </a:fld>
            <a:endParaRPr lang="en-US" dirty="0">
              <a:solidFill>
                <a:prstClr val="white">
                  <a:tint val="75000"/>
                </a:prstClr>
              </a:solidFill>
              <a:latin typeface="Calibri"/>
            </a:endParaRPr>
          </a:p>
        </p:txBody>
      </p:sp>
      <p:sp>
        <p:nvSpPr>
          <p:cNvPr id="2" name="Title Placeholder 1"/>
          <p:cNvSpPr>
            <a:spLocks noGrp="1"/>
          </p:cNvSpPr>
          <p:nvPr>
            <p:ph type="title"/>
          </p:nvPr>
        </p:nvSpPr>
        <p:spPr>
          <a:xfrm>
            <a:off x="142839" y="29681"/>
            <a:ext cx="8857131" cy="833662"/>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42847" y="863343"/>
            <a:ext cx="8855923" cy="4177765"/>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333065266"/>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240" rtl="0" eaLnBrk="1" latinLnBrk="0" hangingPunct="1">
        <a:lnSpc>
          <a:spcPct val="90000"/>
        </a:lnSpc>
        <a:spcBef>
          <a:spcPct val="0"/>
        </a:spcBef>
        <a:buNone/>
        <a:defRPr sz="3000" b="1" kern="1200">
          <a:solidFill>
            <a:srgbClr val="F3BE60"/>
          </a:solidFill>
          <a:latin typeface="+mj-lt"/>
          <a:ea typeface="+mj-ea"/>
          <a:cs typeface="+mj-cs"/>
        </a:defRPr>
      </a:lvl1pPr>
    </p:titleStyle>
    <p:bodyStyle>
      <a:lvl1pPr marL="228560" indent="-228560" algn="l" defTabSz="914240" rtl="0" eaLnBrk="1" latinLnBrk="0" hangingPunct="1">
        <a:lnSpc>
          <a:spcPct val="105000"/>
        </a:lnSpc>
        <a:spcBef>
          <a:spcPts val="450"/>
        </a:spcBef>
        <a:spcAft>
          <a:spcPts val="450"/>
        </a:spcAft>
        <a:buClr>
          <a:srgbClr val="F2B254"/>
        </a:buClr>
        <a:buSzPct val="100000"/>
        <a:buFont typeface="Wingdings" panose="05000000000000000000" pitchFamily="2" charset="2"/>
        <a:buChar char="§"/>
        <a:defRPr sz="2550" b="0" kern="1200">
          <a:solidFill>
            <a:schemeClr val="tx1"/>
          </a:solidFill>
          <a:latin typeface="+mn-lt"/>
          <a:ea typeface="+mn-ea"/>
          <a:cs typeface="+mn-cs"/>
        </a:defRPr>
      </a:lvl1pPr>
      <a:lvl2pPr marL="457120" indent="-173705" algn="l" defTabSz="914240" rtl="0" eaLnBrk="1" latinLnBrk="0" hangingPunct="1">
        <a:lnSpc>
          <a:spcPct val="105000"/>
        </a:lnSpc>
        <a:spcBef>
          <a:spcPts val="450"/>
        </a:spcBef>
        <a:spcAft>
          <a:spcPts val="450"/>
        </a:spcAft>
        <a:buClr>
          <a:schemeClr val="accent1"/>
        </a:buClr>
        <a:buSzPct val="80000"/>
        <a:buFont typeface="Wingdings" panose="05000000000000000000" pitchFamily="2" charset="2"/>
        <a:buChar char="§"/>
        <a:defRPr sz="2400" b="0" kern="1200">
          <a:solidFill>
            <a:schemeClr val="tx1"/>
          </a:solidFill>
          <a:latin typeface="+mn-lt"/>
          <a:ea typeface="+mn-ea"/>
          <a:cs typeface="+mn-cs"/>
        </a:defRPr>
      </a:lvl2pPr>
      <a:lvl3pPr marL="685680" indent="-173705" algn="l" defTabSz="914240" rtl="0" eaLnBrk="1" latinLnBrk="0" hangingPunct="1">
        <a:lnSpc>
          <a:spcPct val="105000"/>
        </a:lnSpc>
        <a:spcBef>
          <a:spcPts val="450"/>
        </a:spcBef>
        <a:spcAft>
          <a:spcPts val="450"/>
        </a:spcAft>
        <a:buClr>
          <a:srgbClr val="EF9A1D"/>
        </a:buClr>
        <a:buSzPct val="80000"/>
        <a:buFont typeface="Wingdings" panose="05000000000000000000" pitchFamily="2" charset="2"/>
        <a:buChar char="§"/>
        <a:defRPr sz="2250" b="0" kern="1200">
          <a:solidFill>
            <a:schemeClr val="tx1"/>
          </a:solidFill>
          <a:latin typeface="+mn-lt"/>
          <a:ea typeface="+mn-ea"/>
          <a:cs typeface="+mn-cs"/>
        </a:defRPr>
      </a:lvl3pPr>
      <a:lvl4pPr marL="914240" indent="-173705" algn="l" defTabSz="914240" rtl="0" eaLnBrk="1" latinLnBrk="0" hangingPunct="1">
        <a:lnSpc>
          <a:spcPct val="105000"/>
        </a:lnSpc>
        <a:spcBef>
          <a:spcPts val="450"/>
        </a:spcBef>
        <a:spcAft>
          <a:spcPts val="450"/>
        </a:spcAft>
        <a:buClr>
          <a:srgbClr val="ED9411"/>
        </a:buClr>
        <a:buSzPct val="80000"/>
        <a:buFont typeface="Wingdings" panose="05000000000000000000" pitchFamily="2" charset="2"/>
        <a:buChar char="§"/>
        <a:defRPr sz="2100" b="0" kern="1200">
          <a:solidFill>
            <a:schemeClr val="tx1"/>
          </a:solidFill>
          <a:latin typeface="+mn-lt"/>
          <a:ea typeface="+mn-ea"/>
          <a:cs typeface="+mn-cs"/>
        </a:defRPr>
      </a:lvl4pPr>
      <a:lvl5pPr marL="1142800" indent="-173705" algn="l" defTabSz="914240" rtl="0" eaLnBrk="1" latinLnBrk="0" hangingPunct="1">
        <a:lnSpc>
          <a:spcPct val="105000"/>
        </a:lnSpc>
        <a:spcBef>
          <a:spcPts val="450"/>
        </a:spcBef>
        <a:spcAft>
          <a:spcPts val="450"/>
        </a:spcAft>
        <a:buClr>
          <a:srgbClr val="E28D10"/>
        </a:buClr>
        <a:buSzPct val="80000"/>
        <a:buFont typeface="Wingdings" panose="05000000000000000000" pitchFamily="2" charset="2"/>
        <a:buChar char="§"/>
        <a:defRPr sz="1950" b="0" kern="1200">
          <a:solidFill>
            <a:schemeClr val="tx1"/>
          </a:solidFill>
          <a:latin typeface="+mn-lt"/>
          <a:ea typeface="+mn-ea"/>
          <a:cs typeface="+mn-cs"/>
        </a:defRPr>
      </a:lvl5pPr>
      <a:lvl6pPr marL="137136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6pPr>
      <a:lvl7pPr marL="1599920" indent="-173705" algn="l" defTabSz="914240" rtl="0" eaLnBrk="1" latinLnBrk="0" hangingPunct="1">
        <a:lnSpc>
          <a:spcPct val="90000"/>
        </a:lnSpc>
        <a:spcBef>
          <a:spcPts val="600"/>
        </a:spcBef>
        <a:buClr>
          <a:schemeClr val="accent1"/>
        </a:buClr>
        <a:buSzPct val="80000"/>
        <a:buFont typeface="Arial" pitchFamily="34" charset="0"/>
        <a:buChar char="•"/>
        <a:defRPr sz="1500" kern="1200">
          <a:solidFill>
            <a:schemeClr val="tx1"/>
          </a:solidFill>
          <a:latin typeface="+mn-lt"/>
          <a:ea typeface="+mn-ea"/>
          <a:cs typeface="+mn-cs"/>
        </a:defRPr>
      </a:lvl7pPr>
      <a:lvl8pPr marL="1828479"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8pPr>
      <a:lvl9pPr marL="2057040" indent="-173705" algn="l" defTabSz="914240" rtl="0" eaLnBrk="1" latinLnBrk="0" hangingPunct="1">
        <a:lnSpc>
          <a:spcPct val="90000"/>
        </a:lnSpc>
        <a:spcBef>
          <a:spcPts val="600"/>
        </a:spcBef>
        <a:buClr>
          <a:schemeClr val="accent1"/>
        </a:buClr>
        <a:buSzPct val="80000"/>
        <a:buFont typeface="Arial" pitchFamily="34" charset="0"/>
        <a:buChar char="•"/>
        <a:defRPr sz="1500" kern="1200" baseline="0">
          <a:solidFill>
            <a:schemeClr val="tx1"/>
          </a:solidFill>
          <a:latin typeface="+mn-lt"/>
          <a:ea typeface="+mn-ea"/>
          <a:cs typeface="+mn-cs"/>
        </a:defRPr>
      </a:lvl9pPr>
    </p:bodyStyle>
    <p:otherStyle>
      <a:defPPr>
        <a:defRPr/>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79"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osql-database.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osql-database.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mongodb.com/manual/reference/operator/query/lt/#op._S_l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45.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1" Type="http://schemas.openxmlformats.org/officeDocument/2006/relationships/slideLayout" Target="../slideLayouts/slideLayout45.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oftuni.bg/" TargetMode="External"/><Relationship Id="rId4" Type="http://schemas.openxmlformats.org/officeDocument/2006/relationships/hyperlink" Target="http://creativecommons.org/licenses/by-nc-sa/4.0/" TargetMode="External"/><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hyperlink" Target="http://softuni.org/" TargetMode="External"/><Relationship Id="rId8" Type="http://schemas.openxmlformats.org/officeDocument/2006/relationships/image" Target="../media/image8.png"/><Relationship Id="rId1" Type="http://schemas.openxmlformats.org/officeDocument/2006/relationships/slideLayout" Target="../slideLayouts/slideLayout53.xml"/><Relationship Id="rId2" Type="http://schemas.openxmlformats.org/officeDocument/2006/relationships/notesSlide" Target="../notesSlides/notes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redis.io/" TargetMode="Externa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blog.serverfault.com/2011/02/11/stack-exchanges-architecture-in-bullet-points/" TargetMode="Externa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SOpenTech/redis" TargetMode="External"/><Relationship Id="rId4" Type="http://schemas.openxmlformats.org/officeDocument/2006/relationships/hyperlink" Target="http://chocolatey.org/" TargetMode="External"/><Relationship Id="rId1" Type="http://schemas.openxmlformats.org/officeDocument/2006/relationships/slideLayout" Target="../slideLayouts/slideLayout54.xml"/><Relationship Id="rId2" Type="http://schemas.openxmlformats.org/officeDocument/2006/relationships/hyperlink" Target="http://redis.io/downloa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44.png"/><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46.png"/><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try.redis.io/" TargetMode="External"/></Relationships>
</file>

<file path=ppt/slides/_rels/slide5.xml.rels><?xml version="1.0" encoding="UTF-8" standalone="yes"?>
<Relationships xmlns="http://schemas.openxmlformats.org/package/2006/relationships"><Relationship Id="rId9" Type="http://schemas.openxmlformats.org/officeDocument/2006/relationships/hyperlink" Target="https://en.wikipedia.org/wiki/Facebook" TargetMode="External"/><Relationship Id="rId20" Type="http://schemas.openxmlformats.org/officeDocument/2006/relationships/hyperlink" Target="https://en.wikipedia.org/wiki/NoSQL#cite_note-8" TargetMode="External"/><Relationship Id="rId21" Type="http://schemas.openxmlformats.org/officeDocument/2006/relationships/hyperlink" Target="https://en.wikipedia.org/wiki/Horizontal_scaling#Horizontal_and_vertical_scaling" TargetMode="External"/><Relationship Id="rId22" Type="http://schemas.openxmlformats.org/officeDocument/2006/relationships/hyperlink" Target="https://en.wikipedia.org/wiki/Cluster_computing"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1" Type="http://schemas.openxmlformats.org/officeDocument/2006/relationships/hyperlink" Target="https://en.wikipedia.org/wiki/Amazon.com" TargetMode="External"/><Relationship Id="rId12" Type="http://schemas.openxmlformats.org/officeDocument/2006/relationships/hyperlink" Target="https://en.wikipedia.org/wiki/NoSQL#cite_note-3" TargetMode="External"/><Relationship Id="rId13" Type="http://schemas.openxmlformats.org/officeDocument/2006/relationships/hyperlink" Target="https://en.wikipedia.org/wiki/NoSQL#cite_note-4" TargetMode="External"/><Relationship Id="rId14" Type="http://schemas.openxmlformats.org/officeDocument/2006/relationships/hyperlink" Target="https://en.wikipedia.org/wiki/NoSQL#cite_note-5" TargetMode="External"/><Relationship Id="rId15" Type="http://schemas.openxmlformats.org/officeDocument/2006/relationships/hyperlink" Target="https://en.wikipedia.org/wiki/Big_data" TargetMode="External"/><Relationship Id="rId16" Type="http://schemas.openxmlformats.org/officeDocument/2006/relationships/hyperlink" Target="https://en.wikipedia.org/wiki/Real-time_web" TargetMode="External"/><Relationship Id="rId17" Type="http://schemas.openxmlformats.org/officeDocument/2006/relationships/hyperlink" Target="https://en.wikipedia.org/wiki/NoSQL#cite_note-6" TargetMode="External"/><Relationship Id="rId18" Type="http://schemas.openxmlformats.org/officeDocument/2006/relationships/hyperlink" Target="https://en.wikipedia.org/wiki/SQL" TargetMode="External"/><Relationship Id="rId19" Type="http://schemas.openxmlformats.org/officeDocument/2006/relationships/hyperlink" Target="https://en.wikipedia.org/wiki/NoSQL#cite_note-7" TargetMode="External"/><Relationship Id="rId1" Type="http://schemas.openxmlformats.org/officeDocument/2006/relationships/slideLayout" Target="../slideLayouts/slideLayout2.xml"/><Relationship Id="rId2" Type="http://schemas.openxmlformats.org/officeDocument/2006/relationships/hyperlink" Target="https://en.wikipedia.org/wiki/NoSQL#cite_note-1" TargetMode="External"/><Relationship Id="rId3" Type="http://schemas.openxmlformats.org/officeDocument/2006/relationships/hyperlink" Target="https://en.wikipedia.org/wiki/Database" TargetMode="External"/><Relationship Id="rId4" Type="http://schemas.openxmlformats.org/officeDocument/2006/relationships/hyperlink" Target="https://en.wikipedia.org/wiki/Computer_data_storage" TargetMode="External"/><Relationship Id="rId5" Type="http://schemas.openxmlformats.org/officeDocument/2006/relationships/hyperlink" Target="https://en.wikipedia.org/wiki/Data_retrieval" TargetMode="External"/><Relationship Id="rId6" Type="http://schemas.openxmlformats.org/officeDocument/2006/relationships/hyperlink" Target="https://en.wikipedia.org/wiki/Relational_database" TargetMode="External"/><Relationship Id="rId7" Type="http://schemas.openxmlformats.org/officeDocument/2006/relationships/hyperlink" Target="https://en.wikipedia.org/wiki/NoSQL#cite_note-leavitt-2" TargetMode="External"/><Relationship Id="rId8" Type="http://schemas.openxmlformats.org/officeDocument/2006/relationships/hyperlink" Target="https://en.wikipedia.org/wiki/Web_2.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redis.io/commands#sorted_s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redis.io/commands#pubsub"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54.xml"/><Relationship Id="rId2" Type="http://schemas.openxmlformats.org/officeDocument/2006/relationships/notesSlide" Target="../notesSlides/notesSlide4.xml"/></Relationships>
</file>

<file path=ppt/slides/_rels/slide5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hyperlink" Target="http://smartit.bg/" TargetMode="External"/><Relationship Id="rId13" Type="http://schemas.openxmlformats.org/officeDocument/2006/relationships/image" Target="../media/image54.png"/><Relationship Id="rId14" Type="http://schemas.openxmlformats.org/officeDocument/2006/relationships/hyperlink" Target="http://www.softwaregroup-bg.com/" TargetMode="External"/><Relationship Id="rId15" Type="http://schemas.openxmlformats.org/officeDocument/2006/relationships/image" Target="../media/image55.png"/><Relationship Id="rId16" Type="http://schemas.openxmlformats.org/officeDocument/2006/relationships/hyperlink" Target="http://www.superhosting.bg/" TargetMode="External"/><Relationship Id="rId17" Type="http://schemas.openxmlformats.org/officeDocument/2006/relationships/image" Target="../media/image56.png"/><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hyperlink" Target="https://softuni.bg/courses/databases" TargetMode="External"/><Relationship Id="rId4" Type="http://schemas.openxmlformats.org/officeDocument/2006/relationships/hyperlink" Target="http://www.vivacom.bg/" TargetMode="External"/><Relationship Id="rId5" Type="http://schemas.openxmlformats.org/officeDocument/2006/relationships/image" Target="../media/image50.jpeg"/><Relationship Id="rId6" Type="http://schemas.openxmlformats.org/officeDocument/2006/relationships/hyperlink" Target="http://xs-software.com/" TargetMode="External"/><Relationship Id="rId7" Type="http://schemas.openxmlformats.org/officeDocument/2006/relationships/image" Target="../media/image51.png"/><Relationship Id="rId8" Type="http://schemas.openxmlformats.org/officeDocument/2006/relationships/hyperlink" Target="http://www.sbtech.com/" TargetMode="External"/><Relationship Id="rId9" Type="http://schemas.openxmlformats.org/officeDocument/2006/relationships/image" Target="../media/image52.png"/><Relationship Id="rId10" Type="http://schemas.openxmlformats.org/officeDocument/2006/relationships/hyperlink" Target="http://komfo.com/" TargetMode="External"/></Relationships>
</file>

<file path=ppt/slides/_rels/slide6.xml.rels><?xml version="1.0" encoding="UTF-8" standalone="yes"?>
<Relationships xmlns="http://schemas.openxmlformats.org/package/2006/relationships"><Relationship Id="rId11" Type="http://schemas.openxmlformats.org/officeDocument/2006/relationships/hyperlink" Target="https://en.wikipedia.org/wiki/Distributed_transaction_processing" TargetMode="External"/><Relationship Id="rId12" Type="http://schemas.openxmlformats.org/officeDocument/2006/relationships/hyperlink" Target="https://en.wikipedia.org/wiki/NoSQL#cite_note-14" TargetMode="External"/><Relationship Id="rId1" Type="http://schemas.openxmlformats.org/officeDocument/2006/relationships/slideLayout" Target="../slideLayouts/slideLayout2.xml"/><Relationship Id="rId2" Type="http://schemas.openxmlformats.org/officeDocument/2006/relationships/hyperlink" Target="https://en.wikipedia.org/wiki/Consistency_(database_systems)" TargetMode="External"/><Relationship Id="rId3" Type="http://schemas.openxmlformats.org/officeDocument/2006/relationships/hyperlink" Target="https://en.wikipedia.org/wiki/CAP_theorem" TargetMode="External"/><Relationship Id="rId4" Type="http://schemas.openxmlformats.org/officeDocument/2006/relationships/hyperlink" Target="https://en.wikipedia.org/wiki/NoSQL#cite_note-10" TargetMode="External"/><Relationship Id="rId5" Type="http://schemas.openxmlformats.org/officeDocument/2006/relationships/hyperlink" Target="https://en.wikipedia.org/wiki/ACID" TargetMode="External"/><Relationship Id="rId6" Type="http://schemas.openxmlformats.org/officeDocument/2006/relationships/hyperlink" Target="https://en.wikipedia.org/wiki/NoSQL#cite_note-11" TargetMode="External"/><Relationship Id="rId7" Type="http://schemas.openxmlformats.org/officeDocument/2006/relationships/hyperlink" Target="https://en.wikipedia.org/wiki/Data_loss" TargetMode="External"/><Relationship Id="rId8" Type="http://schemas.openxmlformats.org/officeDocument/2006/relationships/hyperlink" Target="https://en.wikipedia.org/wiki/NoSQL#cite_note-12" TargetMode="External"/><Relationship Id="rId9" Type="http://schemas.openxmlformats.org/officeDocument/2006/relationships/hyperlink" Target="https://en.wikipedia.org/wiki/Write-ahead_logging" TargetMode="External"/><Relationship Id="rId10" Type="http://schemas.openxmlformats.org/officeDocument/2006/relationships/hyperlink" Target="https://en.wikipedia.org/wiki/NoSQL#cite_note-13"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4" Type="http://schemas.openxmlformats.org/officeDocument/2006/relationships/image" Target="../media/image38.png"/><Relationship Id="rId5" Type="http://schemas.openxmlformats.org/officeDocument/2006/relationships/hyperlink" Target="http://telerikacademy.com/Courses/Courses/Details/185" TargetMode="External"/><Relationship Id="rId6" Type="http://schemas.openxmlformats.org/officeDocument/2006/relationships/hyperlink" Target="http://creativecommons.org/licenses/by-nc-sa/3.0/deed.en_US" TargetMode="External"/><Relationship Id="rId1" Type="http://schemas.openxmlformats.org/officeDocument/2006/relationships/slideLayout" Target="../slideLayouts/slideLayout54.xml"/><Relationship Id="rId2" Type="http://schemas.openxmlformats.org/officeDocument/2006/relationships/notesSlide" Target="../notesSlides/notesSlide6.xml"/></Relationships>
</file>

<file path=ppt/slides/_rels/slide61.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hyperlink" Target="http://softuni.org/" TargetMode="External"/><Relationship Id="rId4" Type="http://schemas.openxmlformats.org/officeDocument/2006/relationships/hyperlink" Target="http://softuni.bg/" TargetMode="External"/><Relationship Id="rId5" Type="http://schemas.openxmlformats.org/officeDocument/2006/relationships/hyperlink" Target="https://www.facebook.com/SoftwareUniversity" TargetMode="External"/><Relationship Id="rId6" Type="http://schemas.openxmlformats.org/officeDocument/2006/relationships/hyperlink" Target="http://www.youtube.com/SoftwareUniversity" TargetMode="External"/><Relationship Id="rId7" Type="http://schemas.openxmlformats.org/officeDocument/2006/relationships/hyperlink" Target="http://forum.softuni.bg/" TargetMode="External"/><Relationship Id="rId8" Type="http://schemas.openxmlformats.org/officeDocument/2006/relationships/image" Target="../media/image57.png"/><Relationship Id="rId9" Type="http://schemas.openxmlformats.org/officeDocument/2006/relationships/image" Target="../media/image11.png"/><Relationship Id="rId10" Type="http://schemas.openxmlformats.org/officeDocument/2006/relationships/hyperlink" Target="http://www.facebook.com/SoftwareUnivers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603896"/>
          </a:xfrm>
        </p:spPr>
        <p:txBody>
          <a:bodyPr>
            <a:normAutofit/>
          </a:bodyPr>
          <a:lstStyle/>
          <a:p>
            <a:pPr>
              <a:lnSpc>
                <a:spcPct val="120000"/>
              </a:lnSpc>
            </a:pPr>
            <a:r>
              <a:rPr lang="en-US" sz="2000" dirty="0" smtClean="0"/>
              <a:t>COMS 4111: </a:t>
            </a:r>
            <a:r>
              <a:rPr lang="en-US" sz="2000" b="1" dirty="0" smtClean="0"/>
              <a:t>Introduction to Databases</a:t>
            </a:r>
            <a:r>
              <a:rPr lang="en-US" sz="2000" dirty="0" smtClean="0"/>
              <a:t/>
            </a:r>
            <a:br>
              <a:rPr lang="en-US" sz="2000" dirty="0" smtClean="0"/>
            </a:br>
            <a:r>
              <a:rPr lang="en-US" sz="1400" i="1" dirty="0" smtClean="0"/>
              <a:t>Lecture 20:  Some NoSQL Databases</a:t>
            </a:r>
            <a:endParaRPr lang="en-US" sz="1800" i="1" strike="sngStrike" dirty="0" smtClean="0"/>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9803" y="3362423"/>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ACID Databases</a:t>
            </a:r>
            <a:br>
              <a:rPr lang="en-US" dirty="0" smtClean="0"/>
            </a:br>
            <a:r>
              <a:rPr lang="en-US" sz="1600" dirty="0"/>
              <a:t>(https://</a:t>
            </a:r>
            <a:r>
              <a:rPr lang="en-US" sz="1600" dirty="0" err="1"/>
              <a:t>www.linkedin.com</a:t>
            </a:r>
            <a:r>
              <a:rPr lang="en-US" sz="1600" dirty="0"/>
              <a:t>/pulse/what-acid-properties-database-</a:t>
            </a:r>
            <a:r>
              <a:rPr lang="en-US" sz="1600" dirty="0" err="1"/>
              <a:t>aseem</a:t>
            </a:r>
            <a:r>
              <a:rPr lang="en-US" sz="1600" dirty="0"/>
              <a:t>-</a:t>
            </a:r>
            <a:r>
              <a:rPr lang="en-US" sz="1600" dirty="0" err="1"/>
              <a:t>jain</a:t>
            </a:r>
            <a:r>
              <a:rPr lang="en-US" sz="1600" dirty="0"/>
              <a:t>/)</a:t>
            </a:r>
          </a:p>
        </p:txBody>
      </p:sp>
      <p:pic>
        <p:nvPicPr>
          <p:cNvPr id="3" name="Picture 2"/>
          <p:cNvPicPr>
            <a:picLocks noChangeAspect="1"/>
          </p:cNvPicPr>
          <p:nvPr/>
        </p:nvPicPr>
        <p:blipFill>
          <a:blip r:embed="rId2"/>
          <a:stretch>
            <a:fillRect/>
          </a:stretch>
        </p:blipFill>
        <p:spPr>
          <a:xfrm>
            <a:off x="774700" y="919726"/>
            <a:ext cx="6883400" cy="3792894"/>
          </a:xfrm>
          <a:prstGeom prst="rect">
            <a:avLst/>
          </a:prstGeom>
        </p:spPr>
      </p:pic>
    </p:spTree>
    <p:extLst>
      <p:ext uri="{BB962C8B-B14F-4D97-AF65-F5344CB8AC3E}">
        <p14:creationId xmlns:p14="http://schemas.microsoft.com/office/powerpoint/2010/main" val="1931501516"/>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sp>
        <p:nvSpPr>
          <p:cNvPr id="4" name="Content Placeholder 3"/>
          <p:cNvSpPr>
            <a:spLocks noGrp="1"/>
          </p:cNvSpPr>
          <p:nvPr>
            <p:ph sz="half" idx="1"/>
          </p:nvPr>
        </p:nvSpPr>
        <p:spPr>
          <a:xfrm>
            <a:off x="364332" y="969264"/>
            <a:ext cx="3443288" cy="3545980"/>
          </a:xfrm>
        </p:spPr>
        <p:txBody>
          <a:bodyPr>
            <a:normAutofit fontScale="92500"/>
          </a:bodyPr>
          <a:lstStyle/>
          <a:p>
            <a:pPr>
              <a:lnSpc>
                <a:spcPct val="110000"/>
              </a:lnSpc>
              <a:spcBef>
                <a:spcPts val="0"/>
              </a:spcBef>
            </a:pPr>
            <a:r>
              <a:rPr lang="en-US" dirty="0" smtClean="0"/>
              <a:t>Consistency</a:t>
            </a:r>
          </a:p>
          <a:p>
            <a:pPr marL="685800" lvl="2" indent="0">
              <a:lnSpc>
                <a:spcPct val="110000"/>
              </a:lnSpc>
              <a:spcBef>
                <a:spcPts val="0"/>
              </a:spcBef>
              <a:buNone/>
            </a:pPr>
            <a:r>
              <a:rPr lang="en-US" dirty="0" smtClean="0"/>
              <a:t>Every </a:t>
            </a:r>
            <a:r>
              <a:rPr lang="en-US" dirty="0"/>
              <a:t>read receives the most recent write or an </a:t>
            </a:r>
            <a:r>
              <a:rPr lang="en-US" dirty="0" smtClean="0"/>
              <a:t>error.</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Availability</a:t>
            </a:r>
          </a:p>
          <a:p>
            <a:pPr marL="685800" lvl="2" indent="0">
              <a:lnSpc>
                <a:spcPct val="110000"/>
              </a:lnSpc>
              <a:spcBef>
                <a:spcPts val="0"/>
              </a:spcBef>
              <a:buNone/>
            </a:pPr>
            <a:r>
              <a:rPr lang="en-US" dirty="0"/>
              <a:t>Every request receives a (non-error) response – without guarantee that it contains the most recent </a:t>
            </a:r>
            <a:r>
              <a:rPr lang="en-US" dirty="0" smtClean="0"/>
              <a:t>write.</a:t>
            </a:r>
          </a:p>
          <a:p>
            <a:pPr marL="685800" lvl="2" indent="0">
              <a:lnSpc>
                <a:spcPct val="110000"/>
              </a:lnSpc>
              <a:spcBef>
                <a:spcPts val="0"/>
              </a:spcBef>
              <a:buNone/>
            </a:pPr>
            <a:endParaRPr lang="en-US" dirty="0"/>
          </a:p>
          <a:p>
            <a:pPr marL="290512" indent="-285750">
              <a:lnSpc>
                <a:spcPct val="110000"/>
              </a:lnSpc>
              <a:spcBef>
                <a:spcPts val="0"/>
              </a:spcBef>
            </a:pPr>
            <a:r>
              <a:rPr lang="en-US" dirty="0" smtClean="0"/>
              <a:t>Partition Tolerance</a:t>
            </a:r>
          </a:p>
          <a:p>
            <a:pPr marL="685800" lvl="2" indent="0">
              <a:lnSpc>
                <a:spcPct val="110000"/>
              </a:lnSpc>
              <a:spcBef>
                <a:spcPts val="0"/>
              </a:spcBef>
              <a:buNone/>
            </a:pPr>
            <a:r>
              <a:rPr lang="en-US" dirty="0"/>
              <a:t>The system continues to operate despite an arbitrary number of messages being dropped (or delayed) by the network between nodes</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1383171360"/>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Models</a:t>
            </a:r>
            <a:endParaRPr lang="en-US" dirty="0"/>
          </a:p>
        </p:txBody>
      </p:sp>
      <p:sp>
        <p:nvSpPr>
          <p:cNvPr id="3" name="Content Placeholder 2"/>
          <p:cNvSpPr>
            <a:spLocks noGrp="1"/>
          </p:cNvSpPr>
          <p:nvPr>
            <p:ph sz="half" idx="1"/>
          </p:nvPr>
        </p:nvSpPr>
        <p:spPr/>
        <p:txBody>
          <a:bodyPr/>
          <a:lstStyle/>
          <a:p>
            <a:r>
              <a:rPr lang="en-US" b="1" dirty="0" smtClean="0"/>
              <a:t>STRONG </a:t>
            </a:r>
            <a:r>
              <a:rPr lang="en-US" b="1" dirty="0"/>
              <a:t>CONSISTENCY: </a:t>
            </a:r>
            <a:r>
              <a:rPr lang="en-US" dirty="0"/>
              <a:t>Strong consistency is a consistency model where all subsequent accesses to a distributed system will always return the updated value after the </a:t>
            </a:r>
            <a:r>
              <a:rPr lang="en-US" dirty="0" smtClean="0"/>
              <a:t>update.</a:t>
            </a:r>
          </a:p>
          <a:p>
            <a:r>
              <a:rPr lang="en-US" b="1" dirty="0" smtClean="0"/>
              <a:t>WEAK </a:t>
            </a:r>
            <a:r>
              <a:rPr lang="en-US" b="1" dirty="0"/>
              <a:t>CONSISTENCY:</a:t>
            </a:r>
            <a:r>
              <a:rPr lang="en-US" dirty="0"/>
              <a:t> It is a consistency model used in distributed computing where subsequent accesses might not always be returning the updated value. There might be inconsistent </a:t>
            </a:r>
            <a:r>
              <a:rPr lang="en-US" dirty="0" smtClean="0"/>
              <a:t>responses.</a:t>
            </a:r>
          </a:p>
          <a:p>
            <a:r>
              <a:rPr lang="en-US" b="1" dirty="0" smtClean="0"/>
              <a:t>EVENTUAL </a:t>
            </a:r>
            <a:r>
              <a:rPr lang="en-US" b="1" dirty="0"/>
              <a:t>CONSISTENCY: </a:t>
            </a:r>
            <a:r>
              <a:rPr lang="en-US" dirty="0"/>
              <a:t>Eventual consistency is a special type of weak consistency method which informally guarantees that, if no new updates are made to a given data item, eventually all accesses to that item will return the last updated value</a:t>
            </a:r>
            <a:r>
              <a:rPr lang="en-US" dirty="0" smtClean="0"/>
              <a:t>.</a:t>
            </a:r>
            <a:endParaRPr lang="en-US" dirty="0"/>
          </a:p>
        </p:txBody>
      </p:sp>
    </p:spTree>
    <p:extLst>
      <p:ext uri="{BB962C8B-B14F-4D97-AF65-F5344CB8AC3E}">
        <p14:creationId xmlns:p14="http://schemas.microsoft.com/office/powerpoint/2010/main" val="265734553"/>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2" name="Title 1"/>
          <p:cNvSpPr>
            <a:spLocks noGrp="1"/>
          </p:cNvSpPr>
          <p:nvPr>
            <p:ph type="title"/>
          </p:nvPr>
        </p:nvSpPr>
        <p:spPr/>
        <p:txBody>
          <a:bodyPr/>
          <a:lstStyle/>
          <a:p>
            <a:r>
              <a:rPr lang="en-US" dirty="0" smtClean="0"/>
              <a:t>Eventual Consistence</a:t>
            </a:r>
            <a:endParaRPr lang="en-US" dirty="0"/>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smtClean="0">
                <a:latin typeface="+mn-lt"/>
              </a:rPr>
              <a:t>get</a:t>
            </a:r>
            <a:endParaRPr lang="en-US" sz="1200" b="1" dirty="0" err="1" smtClean="0">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smtClean="0">
                <a:latin typeface="+mn-lt"/>
              </a:rPr>
              <a:t>put</a:t>
            </a:r>
            <a:endParaRPr lang="en-US" sz="1200" b="1" dirty="0" smtClean="0">
              <a:latin typeface="+mn-lt"/>
            </a:endParaRPr>
          </a:p>
        </p:txBody>
      </p:sp>
      <p:sp>
        <p:nvSpPr>
          <p:cNvPr id="3" name="Content Placeholder 2"/>
          <p:cNvSpPr>
            <a:spLocks noGrp="1"/>
          </p:cNvSpPr>
          <p:nvPr>
            <p:ph sz="half" idx="1"/>
          </p:nvPr>
        </p:nvSpPr>
        <p:spPr>
          <a:xfrm>
            <a:off x="347957" y="817296"/>
            <a:ext cx="6408893" cy="3697947"/>
          </a:xfrm>
        </p:spPr>
        <p:txBody>
          <a:bodyPr/>
          <a:lstStyle/>
          <a:p>
            <a:r>
              <a:rPr lang="en-US" dirty="0" smtClean="0"/>
              <a:t>Availability and scalability via</a:t>
            </a:r>
          </a:p>
          <a:p>
            <a:pPr lvl="1"/>
            <a:r>
              <a:rPr lang="en-US" dirty="0" smtClean="0"/>
              <a:t>Multiple, replicated data stores.</a:t>
            </a:r>
          </a:p>
          <a:p>
            <a:pPr lvl="1"/>
            <a:r>
              <a:rPr lang="en-US" dirty="0" smtClean="0"/>
              <a:t>Read goes to “any” replica.</a:t>
            </a:r>
          </a:p>
          <a:p>
            <a:pPr lvl="1"/>
            <a:r>
              <a:rPr lang="en-US" dirty="0" smtClean="0"/>
              <a:t>PUT/POST/DELETE</a:t>
            </a:r>
          </a:p>
          <a:p>
            <a:pPr lvl="2"/>
            <a:r>
              <a:rPr lang="en-US" dirty="0" smtClean="0"/>
              <a:t>Goes to any replica</a:t>
            </a:r>
          </a:p>
          <a:p>
            <a:pPr lvl="2"/>
            <a:r>
              <a:rPr lang="en-US" dirty="0" smtClean="0"/>
              <a:t>Change propagate asynchronously</a:t>
            </a:r>
          </a:p>
          <a:p>
            <a:r>
              <a:rPr lang="en-US" dirty="0" smtClean="0"/>
              <a:t>GET may not see the latest value if the update has</a:t>
            </a:r>
            <a:br>
              <a:rPr lang="en-US" dirty="0" smtClean="0"/>
            </a:br>
            <a:r>
              <a:rPr lang="en-US" dirty="0" smtClean="0"/>
              <a:t>not propagated to the replica.</a:t>
            </a:r>
          </a:p>
          <a:p>
            <a:r>
              <a:rPr lang="en-US" dirty="0" smtClean="0"/>
              <a:t>There are several algorithms for conflict resolution</a:t>
            </a:r>
          </a:p>
          <a:p>
            <a:pPr lvl="1"/>
            <a:r>
              <a:rPr lang="en-US" dirty="0" smtClean="0"/>
              <a:t>Detect and handle in application.</a:t>
            </a:r>
          </a:p>
          <a:p>
            <a:pPr lvl="1"/>
            <a:r>
              <a:rPr lang="en-US" dirty="0" smtClean="0"/>
              <a:t>Clock/change vectors/version numbers</a:t>
            </a:r>
          </a:p>
          <a:p>
            <a:pPr lvl="1"/>
            <a:r>
              <a:rPr lang="mr-IN" dirty="0" smtClean="0"/>
              <a:t>…</a:t>
            </a:r>
            <a:r>
              <a:rPr lang="en-US" dirty="0" smtClean="0"/>
              <a:t> </a:t>
            </a:r>
            <a:r>
              <a:rPr lang="mr-IN" dirty="0" smtClean="0"/>
              <a:t>…</a:t>
            </a:r>
            <a:endParaRPr lang="en-US" dirty="0"/>
          </a:p>
        </p:txBody>
      </p:sp>
    </p:spTree>
    <p:extLst>
      <p:ext uri="{BB962C8B-B14F-4D97-AF65-F5344CB8AC3E}">
        <p14:creationId xmlns:p14="http://schemas.microsoft.com/office/powerpoint/2010/main" val="158213015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smtClean="0"/>
              <a:t>Core Data Models</a:t>
            </a:r>
            <a:br>
              <a:rPr lang="en-US" dirty="0" smtClean="0"/>
            </a:br>
            <a:r>
              <a:rPr lang="en-US" sz="1600" dirty="0"/>
              <a:t>(http://</a:t>
            </a:r>
            <a:r>
              <a:rPr lang="en-US" sz="1600" dirty="0" err="1"/>
              <a:t>blog.nahurst.com</a:t>
            </a:r>
            <a:r>
              <a:rPr lang="en-US" sz="1600" dirty="0"/>
              <a:t>/visual-guide-to-</a:t>
            </a:r>
            <a:r>
              <a:rPr lang="en-US" sz="1600" dirty="0" err="1"/>
              <a:t>nosql</a:t>
            </a:r>
            <a:r>
              <a:rPr lang="en-US" sz="1600" dirty="0"/>
              <a:t>-systems)</a:t>
            </a:r>
          </a:p>
        </p:txBody>
      </p:sp>
      <p:sp>
        <p:nvSpPr>
          <p:cNvPr id="3" name="Content Placeholder 2"/>
          <p:cNvSpPr>
            <a:spLocks noGrp="1"/>
          </p:cNvSpPr>
          <p:nvPr>
            <p:ph sz="half" idx="1"/>
          </p:nvPr>
        </p:nvSpPr>
        <p:spPr/>
        <p:txBody>
          <a:bodyPr>
            <a:normAutofit/>
          </a:bodyPr>
          <a:lstStyle/>
          <a:p>
            <a:pPr marL="0" indent="0">
              <a:buNone/>
            </a:pPr>
            <a:r>
              <a:rPr lang="en-US" dirty="0">
                <a:solidFill>
                  <a:srgbClr val="555555"/>
                </a:solidFill>
                <a:latin typeface="Oxygen" charset="0"/>
              </a:rPr>
              <a:t>In addition to CAP configurations, another significant way data management systems vary is by the data model they use: relational, key-value, column-oriented, or document-oriented (there are </a:t>
            </a:r>
            <a:r>
              <a:rPr lang="en-US" dirty="0">
                <a:solidFill>
                  <a:srgbClr val="2B6CC2"/>
                </a:solidFill>
                <a:latin typeface="Oxygen" charset="0"/>
                <a:hlinkClick r:id="rId2"/>
              </a:rPr>
              <a:t>others</a:t>
            </a:r>
            <a:r>
              <a:rPr lang="en-US" dirty="0">
                <a:solidFill>
                  <a:srgbClr val="555555"/>
                </a:solidFill>
                <a:latin typeface="Oxygen" charset="0"/>
              </a:rPr>
              <a:t>, but these are the main ones</a:t>
            </a:r>
            <a:r>
              <a:rPr lang="en-US" dirty="0" smtClean="0">
                <a:solidFill>
                  <a:srgbClr val="555555"/>
                </a:solidFill>
                <a:latin typeface="Oxygen" charset="0"/>
              </a:rPr>
              <a:t>).</a:t>
            </a:r>
          </a:p>
          <a:p>
            <a:pPr lvl="1"/>
            <a:r>
              <a:rPr lang="en-US" b="1" dirty="0" smtClean="0">
                <a:solidFill>
                  <a:srgbClr val="555555"/>
                </a:solidFill>
                <a:latin typeface="Oxygen" charset="0"/>
              </a:rPr>
              <a:t>Relational</a:t>
            </a:r>
            <a:r>
              <a:rPr lang="en-US" dirty="0">
                <a:solidFill>
                  <a:srgbClr val="555555"/>
                </a:solidFill>
                <a:latin typeface="Oxygen" charset="0"/>
              </a:rPr>
              <a:t> systems are the databases we've been using for a while now. RDBMSs and systems that support </a:t>
            </a:r>
            <a:r>
              <a:rPr lang="en-US" dirty="0" err="1">
                <a:solidFill>
                  <a:srgbClr val="555555"/>
                </a:solidFill>
                <a:latin typeface="Oxygen" charset="0"/>
              </a:rPr>
              <a:t>ACIDity</a:t>
            </a:r>
            <a:r>
              <a:rPr lang="en-US" dirty="0">
                <a:solidFill>
                  <a:srgbClr val="555555"/>
                </a:solidFill>
                <a:latin typeface="Oxygen" charset="0"/>
              </a:rPr>
              <a:t> and joins are considered </a:t>
            </a:r>
            <a:r>
              <a:rPr lang="en-US" dirty="0" smtClean="0">
                <a:solidFill>
                  <a:srgbClr val="555555"/>
                </a:solidFill>
                <a:latin typeface="Oxygen" charset="0"/>
              </a:rPr>
              <a:t>relational.</a:t>
            </a:r>
          </a:p>
          <a:p>
            <a:pPr lvl="1"/>
            <a:r>
              <a:rPr lang="en-US" b="1" dirty="0" smtClean="0">
                <a:solidFill>
                  <a:srgbClr val="555555"/>
                </a:solidFill>
                <a:latin typeface="Oxygen" charset="0"/>
              </a:rPr>
              <a:t>Key-value</a:t>
            </a:r>
            <a:r>
              <a:rPr lang="en-US" dirty="0">
                <a:solidFill>
                  <a:srgbClr val="555555"/>
                </a:solidFill>
                <a:latin typeface="Oxygen" charset="0"/>
              </a:rPr>
              <a:t> systems basically support get, put, and delete operations based on a primary </a:t>
            </a:r>
            <a:r>
              <a:rPr lang="en-US" dirty="0" smtClean="0">
                <a:solidFill>
                  <a:srgbClr val="555555"/>
                </a:solidFill>
                <a:latin typeface="Oxygen" charset="0"/>
              </a:rPr>
              <a:t>key.</a:t>
            </a:r>
          </a:p>
          <a:p>
            <a:pPr lvl="1"/>
            <a:r>
              <a:rPr lang="en-US" b="1" dirty="0" smtClean="0">
                <a:solidFill>
                  <a:srgbClr val="555555"/>
                </a:solidFill>
                <a:latin typeface="Oxygen" charset="0"/>
              </a:rPr>
              <a:t>Column-oriented</a:t>
            </a:r>
            <a:r>
              <a:rPr lang="en-US" dirty="0">
                <a:solidFill>
                  <a:srgbClr val="555555"/>
                </a:solidFill>
                <a:latin typeface="Oxygen" charset="0"/>
              </a:rPr>
              <a:t> systems still use tables but have no joins (joins must be handled within your application). Obviously, they store data by column as opposed to traditional row-oriented databases. This makes aggregations much </a:t>
            </a:r>
            <a:r>
              <a:rPr lang="en-US" dirty="0" smtClean="0">
                <a:solidFill>
                  <a:srgbClr val="555555"/>
                </a:solidFill>
                <a:latin typeface="Oxygen" charset="0"/>
              </a:rPr>
              <a:t>easier.</a:t>
            </a:r>
          </a:p>
          <a:p>
            <a:pPr lvl="1"/>
            <a:r>
              <a:rPr lang="en-US" b="1" dirty="0" smtClean="0">
                <a:solidFill>
                  <a:srgbClr val="555555"/>
                </a:solidFill>
                <a:latin typeface="Oxygen" charset="0"/>
              </a:rPr>
              <a:t>Document-oriented</a:t>
            </a:r>
            <a:r>
              <a:rPr lang="en-US" dirty="0">
                <a:solidFill>
                  <a:srgbClr val="555555"/>
                </a:solidFill>
                <a:latin typeface="Oxygen" charset="0"/>
              </a:rPr>
              <a:t> systems store structured "documents" such as JSON or XML but have no joins (joins must be handled within your application). It's very easy to map data from object-oriented software to these systems.</a:t>
            </a:r>
          </a:p>
          <a:p>
            <a:endParaRPr lang="en-US" dirty="0"/>
          </a:p>
        </p:txBody>
      </p:sp>
    </p:spTree>
    <p:extLst>
      <p:ext uri="{BB962C8B-B14F-4D97-AF65-F5344CB8AC3E}">
        <p14:creationId xmlns:p14="http://schemas.microsoft.com/office/powerpoint/2010/main" val="719048352"/>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smtClean="0"/>
              <a:t>Core Data Models</a:t>
            </a:r>
            <a:br>
              <a:rPr lang="en-US" dirty="0" smtClean="0"/>
            </a:br>
            <a:r>
              <a:rPr lang="en-US" sz="1600" dirty="0"/>
              <a:t>(http://</a:t>
            </a:r>
            <a:r>
              <a:rPr lang="en-US" sz="1600" dirty="0" err="1"/>
              <a:t>blog.nahurst.com</a:t>
            </a:r>
            <a:r>
              <a:rPr lang="en-US" sz="1600" dirty="0"/>
              <a:t>/visual-guide-to-</a:t>
            </a:r>
            <a:r>
              <a:rPr lang="en-US" sz="1600" dirty="0" err="1"/>
              <a:t>nosql</a:t>
            </a:r>
            <a:r>
              <a:rPr lang="en-US" sz="1600" dirty="0"/>
              <a:t>-systems)</a:t>
            </a:r>
          </a:p>
        </p:txBody>
      </p:sp>
      <p:sp>
        <p:nvSpPr>
          <p:cNvPr id="3" name="Content Placeholder 2"/>
          <p:cNvSpPr>
            <a:spLocks noGrp="1"/>
          </p:cNvSpPr>
          <p:nvPr>
            <p:ph sz="half" idx="1"/>
          </p:nvPr>
        </p:nvSpPr>
        <p:spPr/>
        <p:txBody>
          <a:bodyPr>
            <a:normAutofit/>
          </a:bodyPr>
          <a:lstStyle/>
          <a:p>
            <a:pPr marL="0" indent="0">
              <a:buNone/>
            </a:pPr>
            <a:r>
              <a:rPr lang="en-US" dirty="0">
                <a:solidFill>
                  <a:srgbClr val="555555"/>
                </a:solidFill>
                <a:latin typeface="Oxygen" charset="0"/>
              </a:rPr>
              <a:t>In addition to CAP configurations, another significant way data management systems vary is by the data model they use: relational, key-value, column-oriented, or document-oriented (there are </a:t>
            </a:r>
            <a:r>
              <a:rPr lang="en-US" dirty="0">
                <a:solidFill>
                  <a:srgbClr val="2B6CC2"/>
                </a:solidFill>
                <a:latin typeface="Oxygen" charset="0"/>
                <a:hlinkClick r:id="rId2"/>
              </a:rPr>
              <a:t>others</a:t>
            </a:r>
            <a:r>
              <a:rPr lang="en-US" dirty="0">
                <a:solidFill>
                  <a:srgbClr val="555555"/>
                </a:solidFill>
                <a:latin typeface="Oxygen" charset="0"/>
              </a:rPr>
              <a:t>, but these are the main ones</a:t>
            </a:r>
            <a:r>
              <a:rPr lang="en-US" dirty="0" smtClean="0">
                <a:solidFill>
                  <a:srgbClr val="555555"/>
                </a:solidFill>
                <a:latin typeface="Oxygen" charset="0"/>
              </a:rPr>
              <a:t>).</a:t>
            </a:r>
          </a:p>
          <a:p>
            <a:pPr lvl="1"/>
            <a:r>
              <a:rPr lang="en-US" b="1" dirty="0" smtClean="0">
                <a:solidFill>
                  <a:srgbClr val="555555"/>
                </a:solidFill>
                <a:latin typeface="Oxygen" charset="0"/>
              </a:rPr>
              <a:t>Relational</a:t>
            </a:r>
            <a:r>
              <a:rPr lang="en-US" dirty="0">
                <a:solidFill>
                  <a:srgbClr val="555555"/>
                </a:solidFill>
                <a:latin typeface="Oxygen" charset="0"/>
              </a:rPr>
              <a:t> systems are the databases we've been using for a while now. RDBMSs and systems that support </a:t>
            </a:r>
            <a:r>
              <a:rPr lang="en-US" dirty="0" err="1">
                <a:solidFill>
                  <a:srgbClr val="555555"/>
                </a:solidFill>
                <a:latin typeface="Oxygen" charset="0"/>
              </a:rPr>
              <a:t>ACIDity</a:t>
            </a:r>
            <a:r>
              <a:rPr lang="en-US" dirty="0">
                <a:solidFill>
                  <a:srgbClr val="555555"/>
                </a:solidFill>
                <a:latin typeface="Oxygen" charset="0"/>
              </a:rPr>
              <a:t> and joins are considered </a:t>
            </a:r>
            <a:r>
              <a:rPr lang="en-US" dirty="0" smtClean="0">
                <a:solidFill>
                  <a:srgbClr val="555555"/>
                </a:solidFill>
                <a:latin typeface="Oxygen" charset="0"/>
              </a:rPr>
              <a:t>relational.</a:t>
            </a:r>
          </a:p>
          <a:p>
            <a:pPr lvl="1"/>
            <a:r>
              <a:rPr lang="en-US" b="1" dirty="0" smtClean="0">
                <a:solidFill>
                  <a:srgbClr val="555555"/>
                </a:solidFill>
                <a:latin typeface="Oxygen" charset="0"/>
              </a:rPr>
              <a:t>Key-value</a:t>
            </a:r>
            <a:r>
              <a:rPr lang="en-US" dirty="0">
                <a:solidFill>
                  <a:srgbClr val="555555"/>
                </a:solidFill>
                <a:latin typeface="Oxygen" charset="0"/>
              </a:rPr>
              <a:t> systems basically support get, put, and delete operations based on a primary </a:t>
            </a:r>
            <a:r>
              <a:rPr lang="en-US" dirty="0" smtClean="0">
                <a:solidFill>
                  <a:srgbClr val="555555"/>
                </a:solidFill>
                <a:latin typeface="Oxygen" charset="0"/>
              </a:rPr>
              <a:t>key.</a:t>
            </a:r>
          </a:p>
          <a:p>
            <a:pPr lvl="1"/>
            <a:r>
              <a:rPr lang="en-US" b="1" dirty="0" smtClean="0">
                <a:solidFill>
                  <a:srgbClr val="555555"/>
                </a:solidFill>
                <a:latin typeface="Oxygen" charset="0"/>
              </a:rPr>
              <a:t>Column-oriented</a:t>
            </a:r>
            <a:r>
              <a:rPr lang="en-US" dirty="0">
                <a:solidFill>
                  <a:srgbClr val="555555"/>
                </a:solidFill>
                <a:latin typeface="Oxygen" charset="0"/>
              </a:rPr>
              <a:t> systems still use tables but have no joins (joins must be handled within your application). Obviously, they store data by column as opposed to traditional row-oriented databases. This makes aggregations much </a:t>
            </a:r>
            <a:r>
              <a:rPr lang="en-US" dirty="0" smtClean="0">
                <a:solidFill>
                  <a:srgbClr val="555555"/>
                </a:solidFill>
                <a:latin typeface="Oxygen" charset="0"/>
              </a:rPr>
              <a:t>easier.</a:t>
            </a:r>
          </a:p>
          <a:p>
            <a:pPr lvl="1"/>
            <a:r>
              <a:rPr lang="en-US" b="1" dirty="0" smtClean="0">
                <a:solidFill>
                  <a:srgbClr val="555555"/>
                </a:solidFill>
                <a:latin typeface="Oxygen" charset="0"/>
              </a:rPr>
              <a:t>Document-oriented</a:t>
            </a:r>
            <a:r>
              <a:rPr lang="en-US" dirty="0">
                <a:solidFill>
                  <a:srgbClr val="555555"/>
                </a:solidFill>
                <a:latin typeface="Oxygen" charset="0"/>
              </a:rPr>
              <a:t> systems store structured "documents" such as JSON or XML but have no joins (joins must be handled within your application). It's very easy to map data from object-oriented software to these systems.</a:t>
            </a:r>
          </a:p>
          <a:p>
            <a:endParaRPr lang="en-US" dirty="0"/>
          </a:p>
        </p:txBody>
      </p:sp>
      <p:sp>
        <p:nvSpPr>
          <p:cNvPr id="4" name="Rounded Rectangle 3"/>
          <p:cNvSpPr/>
          <p:nvPr/>
        </p:nvSpPr>
        <p:spPr>
          <a:xfrm>
            <a:off x="904768" y="1270450"/>
            <a:ext cx="7711710" cy="2047039"/>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FF"/>
                </a:solidFill>
              </a:rPr>
              <a:t>There are also graph databases, which we </a:t>
            </a:r>
            <a:r>
              <a:rPr lang="en-US" smtClean="0">
                <a:solidFill>
                  <a:srgbClr val="FFFFFF"/>
                </a:solidFill>
              </a:rPr>
              <a:t>will cover.</a:t>
            </a:r>
            <a:endParaRPr lang="en-US" dirty="0">
              <a:solidFill>
                <a:srgbClr val="FFFFFF"/>
              </a:solidFill>
            </a:endParaRPr>
          </a:p>
        </p:txBody>
      </p:sp>
    </p:spTree>
    <p:extLst>
      <p:ext uri="{BB962C8B-B14F-4D97-AF65-F5344CB8AC3E}">
        <p14:creationId xmlns:p14="http://schemas.microsoft.com/office/powerpoint/2010/main" val="1155170395"/>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Models</a:t>
            </a:r>
            <a:endParaRPr lang="en-US" dirty="0"/>
          </a:p>
        </p:txBody>
      </p:sp>
      <p:sp>
        <p:nvSpPr>
          <p:cNvPr id="5" name="Content Placeholder 2"/>
          <p:cNvSpPr txBox="1">
            <a:spLocks/>
          </p:cNvSpPr>
          <p:nvPr/>
        </p:nvSpPr>
        <p:spPr bwMode="auto">
          <a:xfrm>
            <a:off x="4539632" y="64736"/>
            <a:ext cx="4343236" cy="44344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00000"/>
              </a:lnSpc>
              <a:spcBef>
                <a:spcPts val="0"/>
              </a:spcBef>
              <a:buClr>
                <a:srgbClr val="0085C3"/>
              </a:buClr>
              <a:buNone/>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Available (CA)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partitions and typically deal with it with replication. Examples of CA systems include:</a:t>
            </a:r>
          </a:p>
          <a:p>
            <a:pPr>
              <a:lnSpc>
                <a:spcPct val="100000"/>
              </a:lnSpc>
              <a:spcBef>
                <a:spcPts val="0"/>
              </a:spcBef>
              <a:buClr>
                <a:srgbClr val="0085C3"/>
              </a:buCl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Traditional RDBMSs like Postgres, MySQL, </a:t>
            </a:r>
            <a:r>
              <a:rPr kumimoji="0" lang="en-US" sz="1400" b="0" i="0" u="none" strike="noStrike" kern="0" cap="none" spc="0" normalizeH="0" noProof="0" dirty="0" smtClean="0">
                <a:ln>
                  <a:noFill/>
                </a:ln>
                <a:solidFill>
                  <a:srgbClr val="444444"/>
                </a:solidFill>
                <a:effectLst/>
                <a:uLnTx/>
                <a:uFillTx/>
                <a:latin typeface="Museo Sans For Dell" pitchFamily="2" charset="0"/>
                <a:ea typeface="Museo Sans For Dell" pitchFamily="2" charset="0"/>
                <a:cs typeface=""/>
              </a:rPr>
              <a:t> </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Vertica (column-oriented)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Aster Data (relational)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Greenplum</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(relational)</a:t>
            </a:r>
            <a:b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br>
            <a:endPar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endParaRP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Partition-Tolerant (CP)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availability while keeping data consistent across partitioned nodes. Examples of CP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BigTable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Hypertable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HBase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MongoDB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Terrastore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Redis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Scalaris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MemcacheDB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Berkeley DB (key-value)</a:t>
            </a: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6" name="Content Placeholder 3"/>
          <p:cNvSpPr txBox="1">
            <a:spLocks/>
          </p:cNvSpPr>
          <p:nvPr/>
        </p:nvSpPr>
        <p:spPr bwMode="auto">
          <a:xfrm>
            <a:off x="438150" y="660007"/>
            <a:ext cx="3941478" cy="3611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Available, Partition-Tolerant (AP)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achieve "eventual consistency" through replication and verification. Examples of AP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DynamoDB</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Voldemort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Tokyo Cabinet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KAI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Cassandra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CouchDB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SimpleDB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Riak (document-oriented)</a:t>
            </a: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7" name="Rectangle 6"/>
          <p:cNvSpPr/>
          <p:nvPr/>
        </p:nvSpPr>
        <p:spPr>
          <a:xfrm>
            <a:off x="598811" y="1294726"/>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8" name="Rectangle 7"/>
          <p:cNvSpPr/>
          <p:nvPr/>
        </p:nvSpPr>
        <p:spPr>
          <a:xfrm>
            <a:off x="4683940" y="3462043"/>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9" name="Rectangle 8"/>
          <p:cNvSpPr/>
          <p:nvPr/>
        </p:nvSpPr>
        <p:spPr>
          <a:xfrm>
            <a:off x="425904" y="4444404"/>
            <a:ext cx="4572000" cy="261610"/>
          </a:xfrm>
          <a:prstGeom prst="rect">
            <a:avLst/>
          </a:prstGeom>
        </p:spPr>
        <p:txBody>
          <a:bodyPr>
            <a:spAutoFit/>
          </a:bodyPr>
          <a:lstStyle/>
          <a:p>
            <a:r>
              <a:rPr lang="en-US" sz="1100" dirty="0"/>
              <a:t>http://</a:t>
            </a:r>
            <a:r>
              <a:rPr lang="en-US" sz="1100" dirty="0" err="1"/>
              <a:t>blog.nahurst.com</a:t>
            </a:r>
            <a:r>
              <a:rPr lang="en-US" sz="1100" dirty="0"/>
              <a:t>/visual-guide-to-</a:t>
            </a:r>
            <a:r>
              <a:rPr lang="en-US" sz="1100" dirty="0" err="1"/>
              <a:t>nosql</a:t>
            </a:r>
            <a:r>
              <a:rPr lang="en-US" sz="1100" dirty="0"/>
              <a:t>-systems</a:t>
            </a:r>
          </a:p>
        </p:txBody>
      </p:sp>
    </p:spTree>
    <p:extLst>
      <p:ext uri="{BB962C8B-B14F-4D97-AF65-F5344CB8AC3E}">
        <p14:creationId xmlns:p14="http://schemas.microsoft.com/office/powerpoint/2010/main" val="169665988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Models</a:t>
            </a:r>
            <a:endParaRPr lang="en-US" dirty="0"/>
          </a:p>
        </p:txBody>
      </p:sp>
      <p:sp>
        <p:nvSpPr>
          <p:cNvPr id="5" name="Content Placeholder 2"/>
          <p:cNvSpPr txBox="1">
            <a:spLocks/>
          </p:cNvSpPr>
          <p:nvPr/>
        </p:nvSpPr>
        <p:spPr bwMode="auto">
          <a:xfrm>
            <a:off x="4539632" y="64736"/>
            <a:ext cx="4343236" cy="443443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lnSpc>
                <a:spcPct val="100000"/>
              </a:lnSpc>
              <a:spcBef>
                <a:spcPts val="0"/>
              </a:spcBef>
              <a:buClr>
                <a:srgbClr val="0085C3"/>
              </a:buClr>
              <a:buNone/>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Available (CA)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partitions and typically deal with it with replication. Examples of CA systems include:</a:t>
            </a:r>
          </a:p>
          <a:p>
            <a:pPr>
              <a:lnSpc>
                <a:spcPct val="100000"/>
              </a:lnSpc>
              <a:spcBef>
                <a:spcPts val="0"/>
              </a:spcBef>
              <a:buClr>
                <a:srgbClr val="0085C3"/>
              </a:buCl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Traditional RDBMSs like Postgres, MySQL, </a:t>
            </a:r>
            <a:r>
              <a:rPr kumimoji="0" lang="en-US" sz="1400" b="0" i="0" u="none" strike="noStrike" kern="0" cap="none" spc="0" normalizeH="0" noProof="0" dirty="0" smtClean="0">
                <a:ln>
                  <a:noFill/>
                </a:ln>
                <a:solidFill>
                  <a:srgbClr val="444444"/>
                </a:solidFill>
                <a:effectLst/>
                <a:uLnTx/>
                <a:uFillTx/>
                <a:latin typeface="Museo Sans For Dell" pitchFamily="2" charset="0"/>
                <a:ea typeface="Museo Sans For Dell" pitchFamily="2" charset="0"/>
                <a:cs typeface=""/>
              </a:rPr>
              <a:t> </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Vertica (column-oriented)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Aster Data (relational)</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Greenplum</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(relational)</a:t>
            </a:r>
            <a:b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br>
            <a:endPar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endParaRP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Consistent, Partition-Tolerant (CP)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have trouble with availability while keeping data consistent across partitioned nodes. Examples of CP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BigTable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Hypertable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HBase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MongoDB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Terrastore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Redis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Scalaris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MemcacheDB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Berkeley DB (key-value)</a:t>
            </a:r>
          </a:p>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6" name="Content Placeholder 3"/>
          <p:cNvSpPr txBox="1">
            <a:spLocks/>
          </p:cNvSpPr>
          <p:nvPr/>
        </p:nvSpPr>
        <p:spPr bwMode="auto">
          <a:xfrm>
            <a:off x="438150" y="660007"/>
            <a:ext cx="3941478" cy="3611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b="0">
                <a:solidFill>
                  <a:schemeClr val="tx1"/>
                </a:solidFill>
                <a:latin typeface="Museo Sans For Dell" pitchFamily="2" charset="0"/>
                <a:ea typeface="Museo Sans For Dell" pitchFamily="2" charset="0"/>
                <a:cs typeface="+mn-cs"/>
              </a:defRPr>
            </a:lvl1pPr>
            <a:lvl2pPr marL="574675" indent="-231775" algn="l" rtl="0" eaLnBrk="1" fontAlgn="base" hangingPunct="1">
              <a:lnSpc>
                <a:spcPct val="90000"/>
              </a:lnSpc>
              <a:spcBef>
                <a:spcPts val="300"/>
              </a:spcBef>
              <a:spcAft>
                <a:spcPts val="0"/>
              </a:spcAft>
              <a:buClr>
                <a:schemeClr val="bg1"/>
              </a:buClr>
              <a:buFont typeface="Museo Sans For Dell" pitchFamily="2" charset="0"/>
              <a:buChar char="–"/>
              <a:defRPr sz="1800" b="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b="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marR="0" lvl="0" indent="0" algn="l" defTabSz="914400" rtl="0" eaLnBrk="1" fontAlgn="base" latinLnBrk="0" hangingPunct="1">
              <a:lnSpc>
                <a:spcPct val="100000"/>
              </a:lnSpc>
              <a:spcBef>
                <a:spcPts val="0"/>
              </a:spcBef>
              <a:spcAft>
                <a:spcPts val="0"/>
              </a:spcAft>
              <a:buClr>
                <a:srgbClr val="0085C3"/>
              </a:buClr>
              <a:buSzTx/>
              <a:buFont typeface="Arial" pitchFamily="34" charset="0"/>
              <a:buNone/>
              <a:tabLst/>
              <a:defRPr/>
            </a:pPr>
            <a:r>
              <a:rPr kumimoji="0" lang="en-US" sz="1400" b="1"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Available, Partition-Tolerant (AP) Systems</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achieve "eventual consistency" through replication and verification. Examples of AP systems include: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err="1" smtClean="0">
                <a:ln>
                  <a:noFill/>
                </a:ln>
                <a:solidFill>
                  <a:srgbClr val="444444"/>
                </a:solidFill>
                <a:effectLst/>
                <a:uLnTx/>
                <a:uFillTx/>
                <a:latin typeface="Museo Sans For Dell" pitchFamily="2" charset="0"/>
                <a:ea typeface="Museo Sans For Dell" pitchFamily="2" charset="0"/>
                <a:cs typeface=""/>
              </a:rPr>
              <a:t>DynamoDB</a:t>
            </a: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Voldemort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Tokyo Cabinet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KAI (key-value)</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Cassandra (column-oriented/tabular)</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CouchDB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SimpleDB (document-oriented)</a:t>
            </a:r>
          </a:p>
          <a:p>
            <a:pPr marL="228600" marR="0" lvl="0" indent="-228600" algn="l" defTabSz="914400" rtl="0" eaLnBrk="1" fontAlgn="base" latinLnBrk="0" hangingPunct="1">
              <a:lnSpc>
                <a:spcPct val="100000"/>
              </a:lnSpc>
              <a:spcBef>
                <a:spcPts val="0"/>
              </a:spcBef>
              <a:spcAft>
                <a:spcPts val="0"/>
              </a:spcAft>
              <a:buClr>
                <a:srgbClr val="0085C3"/>
              </a:buClr>
              <a:buSzTx/>
              <a:buFont typeface="Arial" pitchFamily="34" charset="0"/>
              <a:buChar char="•"/>
              <a:tabLst/>
              <a:defRPr/>
            </a:pPr>
            <a:r>
              <a:rPr kumimoji="0" lang="en-US" sz="1400" b="0" i="0" u="none" strike="noStrike" kern="0" cap="none" spc="0" normalizeH="0" baseline="0" noProof="0" dirty="0" smtClean="0">
                <a:ln>
                  <a:noFill/>
                </a:ln>
                <a:solidFill>
                  <a:srgbClr val="444444"/>
                </a:solidFill>
                <a:effectLst/>
                <a:uLnTx/>
                <a:uFillTx/>
                <a:latin typeface="Museo Sans For Dell" pitchFamily="2" charset="0"/>
                <a:ea typeface="Museo Sans For Dell" pitchFamily="2" charset="0"/>
                <a:cs typeface=""/>
              </a:rPr>
              <a:t>Riak (document-oriented)</a:t>
            </a:r>
            <a:endParaRPr kumimoji="0" lang="en-US" sz="1400" b="0" i="0" u="none" strike="noStrike" kern="0" cap="none" spc="0" normalizeH="0" baseline="0" noProof="0" dirty="0">
              <a:ln>
                <a:noFill/>
              </a:ln>
              <a:solidFill>
                <a:srgbClr val="444444"/>
              </a:solidFill>
              <a:effectLst/>
              <a:uLnTx/>
              <a:uFillTx/>
              <a:latin typeface="Museo Sans For Dell" pitchFamily="2" charset="0"/>
              <a:ea typeface="Museo Sans For Dell" pitchFamily="2" charset="0"/>
              <a:cs typeface=""/>
            </a:endParaRPr>
          </a:p>
        </p:txBody>
      </p:sp>
      <p:sp>
        <p:nvSpPr>
          <p:cNvPr id="7" name="Rectangle 6"/>
          <p:cNvSpPr/>
          <p:nvPr/>
        </p:nvSpPr>
        <p:spPr>
          <a:xfrm>
            <a:off x="598811" y="1294726"/>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8" name="Rectangle 7"/>
          <p:cNvSpPr/>
          <p:nvPr/>
        </p:nvSpPr>
        <p:spPr>
          <a:xfrm>
            <a:off x="4683940" y="3462043"/>
            <a:ext cx="1844984" cy="258945"/>
          </a:xfrm>
          <a:prstGeom prst="rect">
            <a:avLst/>
          </a:prstGeom>
          <a:solidFill>
            <a:srgbClr val="FFFF00">
              <a:alpha val="34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9" name="Rectangle 8"/>
          <p:cNvSpPr/>
          <p:nvPr/>
        </p:nvSpPr>
        <p:spPr>
          <a:xfrm>
            <a:off x="425904" y="4444404"/>
            <a:ext cx="4572000" cy="261610"/>
          </a:xfrm>
          <a:prstGeom prst="rect">
            <a:avLst/>
          </a:prstGeom>
        </p:spPr>
        <p:txBody>
          <a:bodyPr>
            <a:spAutoFit/>
          </a:bodyPr>
          <a:lstStyle/>
          <a:p>
            <a:r>
              <a:rPr lang="en-US" sz="1100" dirty="0"/>
              <a:t>http://</a:t>
            </a:r>
            <a:r>
              <a:rPr lang="en-US" sz="1100" dirty="0" err="1"/>
              <a:t>blog.nahurst.com</a:t>
            </a:r>
            <a:r>
              <a:rPr lang="en-US" sz="1100" dirty="0"/>
              <a:t>/visual-guide-to-</a:t>
            </a:r>
            <a:r>
              <a:rPr lang="en-US" sz="1100" dirty="0" err="1"/>
              <a:t>nosql</a:t>
            </a:r>
            <a:r>
              <a:rPr lang="en-US" sz="1100" dirty="0"/>
              <a:t>-systems</a:t>
            </a:r>
          </a:p>
        </p:txBody>
      </p:sp>
      <p:sp>
        <p:nvSpPr>
          <p:cNvPr id="3" name="Rounded Rectangle 2"/>
          <p:cNvSpPr/>
          <p:nvPr/>
        </p:nvSpPr>
        <p:spPr>
          <a:xfrm>
            <a:off x="953320" y="205607"/>
            <a:ext cx="7711710" cy="4309503"/>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buFont typeface="Arial" charset="0"/>
              <a:buChar char="•"/>
            </a:pPr>
            <a:r>
              <a:rPr lang="en-US" sz="2000" dirty="0" smtClean="0">
                <a:solidFill>
                  <a:srgbClr val="FFFFFF"/>
                </a:solidFill>
              </a:rPr>
              <a:t>Key-Value versus Document can be a little confusing.</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Many, if not most, Key-Value stores hold documents.</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The difference is</a:t>
            </a:r>
          </a:p>
          <a:p>
            <a:pPr marL="800100" lvl="1" indent="-342900">
              <a:buFont typeface="Arial" charset="0"/>
              <a:buChar char="•"/>
            </a:pPr>
            <a:r>
              <a:rPr lang="en-US" sz="2000" dirty="0" smtClean="0">
                <a:solidFill>
                  <a:srgbClr val="FFFFFF"/>
                </a:solidFill>
              </a:rPr>
              <a:t>Not in what the data store holds</a:t>
            </a:r>
          </a:p>
          <a:p>
            <a:pPr marL="800100" lvl="1" indent="-342900">
              <a:buFont typeface="Arial" charset="0"/>
              <a:buChar char="•"/>
            </a:pPr>
            <a:r>
              <a:rPr lang="en-US" sz="2000" dirty="0" smtClean="0">
                <a:solidFill>
                  <a:srgbClr val="FFFFFF"/>
                </a:solidFill>
              </a:rPr>
              <a:t>But how you can query and find it.</a:t>
            </a:r>
            <a:br>
              <a:rPr lang="en-US" sz="2000" dirty="0" smtClean="0">
                <a:solidFill>
                  <a:srgbClr val="FFFFFF"/>
                </a:solidFill>
              </a:rPr>
            </a:br>
            <a:endParaRPr lang="en-US" sz="2000" dirty="0" smtClean="0">
              <a:solidFill>
                <a:srgbClr val="FFFFFF"/>
              </a:solidFill>
            </a:endParaRPr>
          </a:p>
          <a:p>
            <a:pPr marL="342900" indent="-342900">
              <a:buFont typeface="Arial" charset="0"/>
              <a:buChar char="•"/>
            </a:pPr>
            <a:r>
              <a:rPr lang="en-US" sz="2000" dirty="0" smtClean="0">
                <a:solidFill>
                  <a:srgbClr val="FFFFFF"/>
                </a:solidFill>
              </a:rPr>
              <a:t>Key-Value store finds data by key values explicitly associated with a document.</a:t>
            </a:r>
          </a:p>
          <a:p>
            <a:pPr marL="342900" indent="-342900">
              <a:buFont typeface="Arial" charset="0"/>
              <a:buChar char="•"/>
            </a:pPr>
            <a:endParaRPr lang="en-US" sz="2000" dirty="0">
              <a:solidFill>
                <a:srgbClr val="FFFFFF"/>
              </a:solidFill>
            </a:endParaRPr>
          </a:p>
          <a:p>
            <a:pPr marL="342900" indent="-342900">
              <a:buFont typeface="Arial" charset="0"/>
              <a:buChar char="•"/>
            </a:pPr>
            <a:r>
              <a:rPr lang="en-US" sz="2000" dirty="0" smtClean="0">
                <a:solidFill>
                  <a:srgbClr val="FFFFFF"/>
                </a:solidFill>
              </a:rPr>
              <a:t>Document stores allow queries on the fields/values in the document, similar to a relational WHERE on columns.</a:t>
            </a:r>
            <a:endParaRPr lang="en-US" sz="2000" dirty="0">
              <a:solidFill>
                <a:srgbClr val="FFFFFF"/>
              </a:solidFill>
            </a:endParaRPr>
          </a:p>
        </p:txBody>
      </p:sp>
    </p:spTree>
    <p:extLst>
      <p:ext uri="{BB962C8B-B14F-4D97-AF65-F5344CB8AC3E}">
        <p14:creationId xmlns:p14="http://schemas.microsoft.com/office/powerpoint/2010/main" val="1474822329"/>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Queries</a:t>
            </a:r>
            <a:endParaRPr lang="en-US" dirty="0"/>
          </a:p>
        </p:txBody>
      </p:sp>
      <p:sp>
        <p:nvSpPr>
          <p:cNvPr id="3" name="Content Placeholder 2"/>
          <p:cNvSpPr>
            <a:spLocks noGrp="1"/>
          </p:cNvSpPr>
          <p:nvPr>
            <p:ph sz="half" idx="1"/>
          </p:nvPr>
        </p:nvSpPr>
        <p:spPr>
          <a:xfrm>
            <a:off x="457200" y="728282"/>
            <a:ext cx="8267140" cy="3892269"/>
          </a:xfrm>
        </p:spPr>
        <p:txBody>
          <a:bodyPr>
            <a:normAutofit lnSpcReduction="10000"/>
          </a:bodyPr>
          <a:lstStyle/>
          <a:p>
            <a:r>
              <a:rPr lang="en-US" dirty="0" smtClean="0"/>
              <a:t>MongoDB Query</a:t>
            </a:r>
          </a:p>
          <a:p>
            <a:pPr lvl="1"/>
            <a:r>
              <a:rPr lang="mr-IN" dirty="0" err="1" smtClean="0"/>
              <a:t>db.inventory.find</a:t>
            </a:r>
            <a:r>
              <a:rPr lang="mr-IN" dirty="0"/>
              <a:t>( {     </a:t>
            </a:r>
            <a:r>
              <a:rPr lang="mr-IN" dirty="0" err="1"/>
              <a:t>status</a:t>
            </a:r>
            <a:r>
              <a:rPr lang="mr-IN" dirty="0"/>
              <a:t>: "</a:t>
            </a:r>
            <a:r>
              <a:rPr lang="mr-IN" dirty="0" err="1"/>
              <a:t>A</a:t>
            </a:r>
            <a:r>
              <a:rPr lang="mr-IN" dirty="0"/>
              <a:t>",     $</a:t>
            </a:r>
            <a:r>
              <a:rPr lang="mr-IN" dirty="0" err="1"/>
              <a:t>or</a:t>
            </a:r>
            <a:r>
              <a:rPr lang="mr-IN" dirty="0"/>
              <a:t>: [ { </a:t>
            </a:r>
            <a:r>
              <a:rPr lang="mr-IN" dirty="0" err="1"/>
              <a:t>qty</a:t>
            </a:r>
            <a:r>
              <a:rPr lang="mr-IN" dirty="0"/>
              <a:t>: { $</a:t>
            </a:r>
            <a:r>
              <a:rPr lang="mr-IN" dirty="0" err="1"/>
              <a:t>lt</a:t>
            </a:r>
            <a:r>
              <a:rPr lang="mr-IN" dirty="0"/>
              <a:t>: 30 } }, { </a:t>
            </a:r>
            <a:r>
              <a:rPr lang="mr-IN" dirty="0" err="1"/>
              <a:t>item</a:t>
            </a:r>
            <a:r>
              <a:rPr lang="mr-IN" dirty="0"/>
              <a:t>: /^</a:t>
            </a:r>
            <a:r>
              <a:rPr lang="mr-IN" dirty="0" err="1"/>
              <a:t>p</a:t>
            </a:r>
            <a:r>
              <a:rPr lang="mr-IN" dirty="0"/>
              <a:t>/ } ]} </a:t>
            </a:r>
            <a:r>
              <a:rPr lang="mr-IN" dirty="0" smtClean="0"/>
              <a:t>)</a:t>
            </a:r>
            <a:endParaRPr lang="en-US" dirty="0" smtClean="0"/>
          </a:p>
          <a:p>
            <a:pPr lvl="1"/>
            <a:r>
              <a:rPr lang="en-US" dirty="0" smtClean="0"/>
              <a:t>Finds all </a:t>
            </a:r>
            <a:r>
              <a:rPr lang="en-US" dirty="0"/>
              <a:t>documents in the collection </a:t>
            </a:r>
            <a:r>
              <a:rPr lang="en-US" dirty="0" err="1" smtClean="0"/>
              <a:t>wherthe</a:t>
            </a:r>
            <a:r>
              <a:rPr lang="en-US" dirty="0"/>
              <a:t> status equals "A" </a:t>
            </a:r>
            <a:r>
              <a:rPr lang="en-US" b="1" dirty="0"/>
              <a:t>and</a:t>
            </a:r>
            <a:r>
              <a:rPr lang="en-US" dirty="0"/>
              <a:t> </a:t>
            </a:r>
            <a:r>
              <a:rPr lang="en-US" i="1" dirty="0"/>
              <a:t>either</a:t>
            </a:r>
            <a:r>
              <a:rPr lang="en-US" dirty="0"/>
              <a:t> </a:t>
            </a:r>
            <a:r>
              <a:rPr lang="en-US" dirty="0" err="1"/>
              <a:t>qty</a:t>
            </a:r>
            <a:r>
              <a:rPr lang="en-US" dirty="0"/>
              <a:t> is less than (</a:t>
            </a:r>
            <a:r>
              <a:rPr lang="en-US" dirty="0">
                <a:hlinkClick r:id="rId2" tooltip="$lt"/>
              </a:rPr>
              <a:t>$lt</a:t>
            </a:r>
            <a:r>
              <a:rPr lang="en-US" dirty="0"/>
              <a:t>) 30 </a:t>
            </a:r>
            <a:r>
              <a:rPr lang="en-US" i="1" dirty="0"/>
              <a:t>or</a:t>
            </a:r>
            <a:r>
              <a:rPr lang="en-US" dirty="0"/>
              <a:t> item starts with the character </a:t>
            </a:r>
            <a:r>
              <a:rPr lang="en-US" dirty="0" smtClean="0"/>
              <a:t>”p”</a:t>
            </a:r>
            <a:endParaRPr lang="en-US" dirty="0"/>
          </a:p>
          <a:p>
            <a:r>
              <a:rPr lang="en-US" dirty="0" err="1" smtClean="0"/>
              <a:t>Redis</a:t>
            </a:r>
            <a:endParaRPr lang="en-US" dirty="0" smtClean="0"/>
          </a:p>
          <a:p>
            <a:pPr lvl="1"/>
            <a:r>
              <a:rPr lang="en-US" dirty="0"/>
              <a:t>SADD product:category:1 5 </a:t>
            </a:r>
            <a:r>
              <a:rPr lang="en-US" dirty="0" smtClean="0"/>
              <a:t>10 // Put product IDs 5 and 10 in category 1.</a:t>
            </a:r>
          </a:p>
          <a:p>
            <a:pPr lvl="1"/>
            <a:r>
              <a:rPr lang="en-US" dirty="0"/>
              <a:t>SMEMBERS </a:t>
            </a:r>
            <a:r>
              <a:rPr lang="en-US" dirty="0" smtClean="0"/>
              <a:t>product:category:2 // Get the IDs of all products in category 2.</a:t>
            </a:r>
          </a:p>
          <a:p>
            <a:r>
              <a:rPr lang="en-US" dirty="0" err="1" smtClean="0"/>
              <a:t>DynamoDB</a:t>
            </a:r>
            <a:endParaRPr lang="en-US" dirty="0" smtClean="0"/>
          </a:p>
          <a:p>
            <a:pPr lvl="1"/>
            <a:r>
              <a:rPr lang="en-US" b="1" dirty="0" err="1"/>
              <a:t>var</a:t>
            </a:r>
            <a:r>
              <a:rPr lang="en-US" dirty="0"/>
              <a:t> </a:t>
            </a:r>
            <a:r>
              <a:rPr lang="en-US" dirty="0" err="1"/>
              <a:t>params</a:t>
            </a:r>
            <a:r>
              <a:rPr lang="en-US" dirty="0"/>
              <a:t> = </a:t>
            </a:r>
            <a:r>
              <a:rPr lang="en-US" dirty="0" smtClean="0"/>
              <a:t/>
            </a:r>
            <a:br>
              <a:rPr lang="en-US" dirty="0" smtClean="0"/>
            </a:br>
            <a:r>
              <a:rPr lang="en-US" dirty="0" smtClean="0"/>
              <a:t>	{ </a:t>
            </a:r>
            <a:r>
              <a:rPr lang="en-US" dirty="0" err="1"/>
              <a:t>TableName</a:t>
            </a:r>
            <a:r>
              <a:rPr lang="en-US" dirty="0"/>
              <a:t> : "Movies", </a:t>
            </a:r>
            <a:r>
              <a:rPr lang="en-US" dirty="0" smtClean="0"/>
              <a:t/>
            </a:r>
            <a:br>
              <a:rPr lang="en-US" dirty="0" smtClean="0"/>
            </a:br>
            <a:r>
              <a:rPr lang="en-US" dirty="0" smtClean="0"/>
              <a:t>	</a:t>
            </a:r>
            <a:r>
              <a:rPr lang="en-US" dirty="0" err="1" smtClean="0"/>
              <a:t>KeyConditionExpression</a:t>
            </a:r>
            <a:r>
              <a:rPr lang="en-US" dirty="0"/>
              <a:t>: "#</a:t>
            </a:r>
            <a:r>
              <a:rPr lang="en-US" dirty="0" err="1"/>
              <a:t>yr</a:t>
            </a:r>
            <a:r>
              <a:rPr lang="en-US" dirty="0"/>
              <a:t> = :</a:t>
            </a:r>
            <a:r>
              <a:rPr lang="en-US" dirty="0" err="1"/>
              <a:t>yyyy</a:t>
            </a:r>
            <a:r>
              <a:rPr lang="en-US" dirty="0" smtClean="0"/>
              <a:t>",</a:t>
            </a:r>
            <a:br>
              <a:rPr lang="en-US" dirty="0" smtClean="0"/>
            </a:br>
            <a:r>
              <a:rPr lang="en-US" dirty="0" smtClean="0"/>
              <a:t>	</a:t>
            </a:r>
            <a:r>
              <a:rPr lang="en-US" dirty="0" err="1" smtClean="0"/>
              <a:t>ExpressionAttributeNames</a:t>
            </a:r>
            <a:r>
              <a:rPr lang="en-US" dirty="0"/>
              <a:t>:{ "#</a:t>
            </a:r>
            <a:r>
              <a:rPr lang="en-US" dirty="0" err="1"/>
              <a:t>yr</a:t>
            </a:r>
            <a:r>
              <a:rPr lang="en-US" dirty="0"/>
              <a:t>": "year" }, </a:t>
            </a:r>
            <a:r>
              <a:rPr lang="en-US" dirty="0" smtClean="0"/>
              <a:t/>
            </a:r>
            <a:br>
              <a:rPr lang="en-US" dirty="0" smtClean="0"/>
            </a:br>
            <a:r>
              <a:rPr lang="en-US" dirty="0" smtClean="0"/>
              <a:t>	</a:t>
            </a:r>
            <a:r>
              <a:rPr lang="en-US" dirty="0" err="1" smtClean="0"/>
              <a:t>ExpressionAttributeValues</a:t>
            </a:r>
            <a:r>
              <a:rPr lang="en-US" dirty="0"/>
              <a:t>: { ":yyyy":1985 } </a:t>
            </a:r>
            <a:r>
              <a:rPr lang="en-US" dirty="0" smtClean="0"/>
              <a:t/>
            </a:r>
            <a:br>
              <a:rPr lang="en-US" dirty="0" smtClean="0"/>
            </a:br>
            <a:r>
              <a:rPr lang="en-US" dirty="0" smtClean="0"/>
              <a:t>}; </a:t>
            </a:r>
          </a:p>
          <a:p>
            <a:pPr lvl="1"/>
            <a:endParaRPr lang="en-US" dirty="0"/>
          </a:p>
          <a:p>
            <a:endParaRPr lang="en-US" dirty="0"/>
          </a:p>
        </p:txBody>
      </p:sp>
      <p:sp>
        <p:nvSpPr>
          <p:cNvPr id="4" name="TextBox 3"/>
          <p:cNvSpPr txBox="1"/>
          <p:nvPr/>
        </p:nvSpPr>
        <p:spPr>
          <a:xfrm>
            <a:off x="5672516" y="273510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Dynamo DB</a:t>
            </a:r>
          </a:p>
          <a:p>
            <a:pPr marL="800100" lvl="1" indent="-342900">
              <a:lnSpc>
                <a:spcPct val="90000"/>
              </a:lnSpc>
              <a:spcBef>
                <a:spcPts val="600"/>
              </a:spcBef>
              <a:spcAft>
                <a:spcPts val="0"/>
              </a:spcAft>
              <a:buClr>
                <a:schemeClr val="bg1"/>
              </a:buClr>
              <a:buFont typeface="Arial" charset="0"/>
              <a:buChar char="•"/>
            </a:pPr>
            <a:r>
              <a:rPr lang="en-US" sz="2000" dirty="0" smtClean="0">
                <a:latin typeface="+mn-lt"/>
              </a:rPr>
              <a:t>Queries on keys</a:t>
            </a:r>
          </a:p>
          <a:p>
            <a:pPr marL="800100" lvl="1" indent="-342900">
              <a:lnSpc>
                <a:spcPct val="90000"/>
              </a:lnSpc>
              <a:spcBef>
                <a:spcPts val="600"/>
              </a:spcBef>
              <a:spcAft>
                <a:spcPts val="0"/>
              </a:spcAft>
              <a:buClr>
                <a:schemeClr val="bg1"/>
              </a:buClr>
              <a:buFont typeface="Arial" charset="0"/>
              <a:buChar char="•"/>
            </a:pPr>
            <a:r>
              <a:rPr lang="en-US" sz="2000" dirty="0" smtClean="0">
                <a:latin typeface="+mn-lt"/>
              </a:rPr>
              <a:t>Scans on values</a:t>
            </a:r>
          </a:p>
        </p:txBody>
      </p:sp>
    </p:spTree>
    <p:extLst>
      <p:ext uri="{BB962C8B-B14F-4D97-AF65-F5344CB8AC3E}">
        <p14:creationId xmlns:p14="http://schemas.microsoft.com/office/powerpoint/2010/main" val="108262982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36218" y="66699"/>
            <a:ext cx="5510395" cy="3690636"/>
          </a:xfrm>
          <a:prstGeom prst="rect">
            <a:avLst/>
          </a:prstGeom>
        </p:spPr>
      </p:pic>
      <p:sp>
        <p:nvSpPr>
          <p:cNvPr id="3" name="Title 2"/>
          <p:cNvSpPr>
            <a:spLocks noGrp="1"/>
          </p:cNvSpPr>
          <p:nvPr>
            <p:ph type="title"/>
          </p:nvPr>
        </p:nvSpPr>
        <p:spPr>
          <a:xfrm>
            <a:off x="425904" y="196172"/>
            <a:ext cx="8279946" cy="581698"/>
          </a:xfrm>
        </p:spPr>
        <p:txBody>
          <a:bodyPr/>
          <a:lstStyle/>
          <a:p>
            <a:r>
              <a:rPr lang="en-US" dirty="0" smtClean="0"/>
              <a:t>Columnar (Relational) Database</a:t>
            </a:r>
            <a:br>
              <a:rPr lang="en-US" dirty="0" smtClean="0"/>
            </a:br>
            <a:r>
              <a:rPr lang="en-US" sz="1400" dirty="0"/>
              <a:t>(https://</a:t>
            </a:r>
            <a:r>
              <a:rPr lang="en-US" sz="1400" dirty="0" err="1"/>
              <a:t>www.dbbest.com</a:t>
            </a:r>
            <a:r>
              <a:rPr lang="en-US" sz="1400" dirty="0"/>
              <a:t>/blog/column-oriented-database-technologies/)</a:t>
            </a:r>
          </a:p>
        </p:txBody>
      </p:sp>
      <p:sp>
        <p:nvSpPr>
          <p:cNvPr id="7" name="Content Placeholder 6"/>
          <p:cNvSpPr>
            <a:spLocks noGrp="1"/>
          </p:cNvSpPr>
          <p:nvPr>
            <p:ph sz="half" idx="1"/>
          </p:nvPr>
        </p:nvSpPr>
        <p:spPr>
          <a:xfrm>
            <a:off x="457199" y="922493"/>
            <a:ext cx="5441895" cy="3851808"/>
          </a:xfrm>
        </p:spPr>
        <p:txBody>
          <a:bodyPr>
            <a:normAutofit fontScale="85000" lnSpcReduction="20000"/>
          </a:bodyPr>
          <a:lstStyle/>
          <a:p>
            <a:pPr>
              <a:lnSpc>
                <a:spcPct val="120000"/>
              </a:lnSpc>
              <a:spcBef>
                <a:spcPts val="0"/>
              </a:spcBef>
            </a:pPr>
            <a:r>
              <a:rPr lang="en-US" dirty="0" smtClean="0"/>
              <a:t>Columnar and Row are both</a:t>
            </a:r>
          </a:p>
          <a:p>
            <a:pPr lvl="1">
              <a:lnSpc>
                <a:spcPct val="120000"/>
              </a:lnSpc>
              <a:spcBef>
                <a:spcPts val="0"/>
              </a:spcBef>
            </a:pPr>
            <a:r>
              <a:rPr lang="en-US" dirty="0" smtClean="0"/>
              <a:t>Relational</a:t>
            </a:r>
          </a:p>
          <a:p>
            <a:pPr lvl="1">
              <a:lnSpc>
                <a:spcPct val="120000"/>
              </a:lnSpc>
              <a:spcBef>
                <a:spcPts val="0"/>
              </a:spcBef>
            </a:pPr>
            <a:r>
              <a:rPr lang="en-US" dirty="0" smtClean="0"/>
              <a:t>Support SQL operations</a:t>
            </a:r>
          </a:p>
          <a:p>
            <a:pPr>
              <a:lnSpc>
                <a:spcPct val="120000"/>
              </a:lnSpc>
              <a:spcBef>
                <a:spcPts val="0"/>
              </a:spcBef>
            </a:pPr>
            <a:r>
              <a:rPr lang="en-US" dirty="0" smtClean="0"/>
              <a:t>But differ in data storage</a:t>
            </a:r>
          </a:p>
          <a:p>
            <a:pPr lvl="1">
              <a:lnSpc>
                <a:spcPct val="120000"/>
              </a:lnSpc>
              <a:spcBef>
                <a:spcPts val="0"/>
              </a:spcBef>
            </a:pPr>
            <a:r>
              <a:rPr lang="en-US" dirty="0" smtClean="0"/>
              <a:t>Row keeps row data</a:t>
            </a:r>
            <a:br>
              <a:rPr lang="en-US" dirty="0" smtClean="0"/>
            </a:br>
            <a:r>
              <a:rPr lang="en-US" dirty="0" smtClean="0"/>
              <a:t>together in blocks.</a:t>
            </a:r>
          </a:p>
          <a:p>
            <a:pPr lvl="1">
              <a:lnSpc>
                <a:spcPct val="120000"/>
              </a:lnSpc>
              <a:spcBef>
                <a:spcPts val="0"/>
              </a:spcBef>
            </a:pPr>
            <a:r>
              <a:rPr lang="en-US" dirty="0" smtClean="0"/>
              <a:t>Columnar keys column</a:t>
            </a:r>
            <a:br>
              <a:rPr lang="en-US" dirty="0" smtClean="0"/>
            </a:br>
            <a:r>
              <a:rPr lang="en-US" dirty="0" smtClean="0"/>
              <a:t>data together in blocks.</a:t>
            </a:r>
          </a:p>
          <a:p>
            <a:pPr>
              <a:lnSpc>
                <a:spcPct val="120000"/>
              </a:lnSpc>
              <a:spcBef>
                <a:spcPts val="0"/>
              </a:spcBef>
            </a:pPr>
            <a:r>
              <a:rPr lang="en-US" dirty="0" smtClean="0"/>
              <a:t>This determines performance for different</a:t>
            </a:r>
            <a:br>
              <a:rPr lang="en-US" dirty="0" smtClean="0"/>
            </a:br>
            <a:r>
              <a:rPr lang="en-US" dirty="0" smtClean="0"/>
              <a:t>types of query, e.g.</a:t>
            </a:r>
          </a:p>
          <a:p>
            <a:pPr lvl="1">
              <a:lnSpc>
                <a:spcPct val="120000"/>
              </a:lnSpc>
              <a:spcBef>
                <a:spcPts val="0"/>
              </a:spcBef>
            </a:pPr>
            <a:r>
              <a:rPr lang="en-US" dirty="0" smtClean="0"/>
              <a:t>Columnar is extremely powerful for BI scenarios</a:t>
            </a:r>
          </a:p>
          <a:p>
            <a:pPr lvl="2">
              <a:lnSpc>
                <a:spcPct val="120000"/>
              </a:lnSpc>
              <a:spcBef>
                <a:spcPts val="0"/>
              </a:spcBef>
            </a:pPr>
            <a:r>
              <a:rPr lang="en-US" dirty="0"/>
              <a:t>A</a:t>
            </a:r>
            <a:r>
              <a:rPr lang="en-US" dirty="0" smtClean="0"/>
              <a:t>ggregation ops, e.g. SUM, AVG</a:t>
            </a:r>
          </a:p>
          <a:p>
            <a:pPr lvl="2">
              <a:lnSpc>
                <a:spcPct val="120000"/>
              </a:lnSpc>
              <a:spcBef>
                <a:spcPts val="0"/>
              </a:spcBef>
            </a:pPr>
            <a:r>
              <a:rPr lang="en-US" dirty="0" smtClean="0"/>
              <a:t>PROJECT (do not load all of the row) to get a few columns</a:t>
            </a:r>
          </a:p>
          <a:p>
            <a:pPr lvl="1">
              <a:lnSpc>
                <a:spcPct val="120000"/>
              </a:lnSpc>
              <a:spcBef>
                <a:spcPts val="0"/>
              </a:spcBef>
            </a:pPr>
            <a:r>
              <a:rPr lang="en-US" dirty="0" smtClean="0"/>
              <a:t>Row is powerful for OLTP. Transaction typically create</a:t>
            </a:r>
            <a:br>
              <a:rPr lang="en-US" dirty="0" smtClean="0"/>
            </a:br>
            <a:r>
              <a:rPr lang="en-US" dirty="0" smtClean="0"/>
              <a:t>and retrieve</a:t>
            </a:r>
          </a:p>
          <a:p>
            <a:pPr lvl="2">
              <a:lnSpc>
                <a:spcPct val="120000"/>
              </a:lnSpc>
              <a:spcBef>
                <a:spcPts val="0"/>
              </a:spcBef>
            </a:pPr>
            <a:r>
              <a:rPr lang="en-US" dirty="0" smtClean="0"/>
              <a:t>One row at a time</a:t>
            </a:r>
          </a:p>
          <a:p>
            <a:pPr lvl="2">
              <a:lnSpc>
                <a:spcPct val="120000"/>
              </a:lnSpc>
              <a:spcBef>
                <a:spcPts val="0"/>
              </a:spcBef>
            </a:pPr>
            <a:r>
              <a:rPr lang="en-US" dirty="0" smtClean="0"/>
              <a:t>All the columns of a single row.</a:t>
            </a:r>
            <a:br>
              <a:rPr lang="en-US" dirty="0" smtClean="0"/>
            </a:br>
            <a:endParaRPr lang="en-US" dirty="0" smtClean="0"/>
          </a:p>
        </p:txBody>
      </p:sp>
    </p:spTree>
    <p:extLst>
      <p:ext uri="{BB962C8B-B14F-4D97-AF65-F5344CB8AC3E}">
        <p14:creationId xmlns:p14="http://schemas.microsoft.com/office/powerpoint/2010/main" val="13059497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84018" y="831142"/>
            <a:ext cx="7966363" cy="3746318"/>
          </a:xfrm>
        </p:spPr>
        <p:txBody>
          <a:bodyPr>
            <a:normAutofit fontScale="92500" lnSpcReduction="10000"/>
          </a:bodyPr>
          <a:lstStyle/>
          <a:p>
            <a:r>
              <a:rPr lang="en-US" dirty="0" smtClean="0"/>
              <a:t>a = 3 means</a:t>
            </a:r>
          </a:p>
          <a:p>
            <a:pPr lvl="1"/>
            <a:r>
              <a:rPr lang="en-US" dirty="0" smtClean="0"/>
              <a:t>Allocate a slot in memory.</a:t>
            </a:r>
          </a:p>
          <a:p>
            <a:pPr lvl="1"/>
            <a:r>
              <a:rPr lang="en-US" dirty="0" smtClean="0">
                <a:solidFill>
                  <a:srgbClr val="FF0000"/>
                </a:solidFill>
              </a:rPr>
              <a:t>Use “a” to refer the slot.</a:t>
            </a:r>
          </a:p>
          <a:p>
            <a:pPr lvl="1"/>
            <a:r>
              <a:rPr lang="en-US" dirty="0" smtClean="0"/>
              <a:t>Put the value x03 in it.</a:t>
            </a:r>
          </a:p>
          <a:p>
            <a:r>
              <a:rPr lang="en-US" dirty="0" smtClean="0"/>
              <a:t>b = a means</a:t>
            </a:r>
          </a:p>
          <a:p>
            <a:pPr lvl="1"/>
            <a:r>
              <a:rPr lang="en-US" dirty="0" smtClean="0"/>
              <a:t>Allocate a slot in memory.</a:t>
            </a:r>
          </a:p>
          <a:p>
            <a:pPr lvl="1"/>
            <a:r>
              <a:rPr lang="en-US" dirty="0" smtClean="0">
                <a:solidFill>
                  <a:srgbClr val="0070C0"/>
                </a:solidFill>
              </a:rPr>
              <a:t>Use “b” to refer to it.</a:t>
            </a:r>
          </a:p>
          <a:p>
            <a:pPr lvl="1"/>
            <a:r>
              <a:rPr lang="en-US" dirty="0" smtClean="0"/>
              <a:t>Copy the value that is in</a:t>
            </a:r>
            <a:br>
              <a:rPr lang="en-US" dirty="0" smtClean="0"/>
            </a:br>
            <a:r>
              <a:rPr lang="en-US" dirty="0" smtClean="0"/>
              <a:t>slot “a” to slot “b”</a:t>
            </a:r>
          </a:p>
          <a:p>
            <a:r>
              <a:rPr lang="en-US" dirty="0" smtClean="0"/>
              <a:t>Well, what does “a + b” means? Depends</a:t>
            </a:r>
          </a:p>
          <a:p>
            <a:pPr lvl="1"/>
            <a:r>
              <a:rPr lang="en-US" dirty="0" smtClean="0"/>
              <a:t>If a and b are numbers, the answer is the number 6.</a:t>
            </a:r>
          </a:p>
          <a:p>
            <a:pPr lvl="1"/>
            <a:r>
              <a:rPr lang="en-US" dirty="0" smtClean="0"/>
              <a:t>If a and b are strings, the answer is the string “33.”</a:t>
            </a:r>
          </a:p>
          <a:p>
            <a:pPr lvl="1"/>
            <a:r>
              <a:rPr lang="en-US" dirty="0" smtClean="0"/>
              <a:t>This is where </a:t>
            </a:r>
            <a:r>
              <a:rPr lang="en-US" i="1" dirty="0" smtClean="0"/>
              <a:t>types</a:t>
            </a:r>
            <a:r>
              <a:rPr lang="en-US" dirty="0" smtClean="0"/>
              <a:t> come into play. The CPU only understands binary. The higher layer languages maps from the “types” in our mind to the correct bit operations.</a:t>
            </a:r>
            <a:endParaRPr lang="en-US" dirty="0"/>
          </a:p>
        </p:txBody>
      </p:sp>
      <p:pic>
        <p:nvPicPr>
          <p:cNvPr id="3" name="Picture 2"/>
          <p:cNvPicPr>
            <a:picLocks noChangeAspect="1"/>
          </p:cNvPicPr>
          <p:nvPr/>
        </p:nvPicPr>
        <p:blipFill>
          <a:blip r:embed="rId2"/>
          <a:stretch>
            <a:fillRect/>
          </a:stretch>
        </p:blipFill>
        <p:spPr>
          <a:xfrm>
            <a:off x="3694326" y="443344"/>
            <a:ext cx="5176623" cy="2706831"/>
          </a:xfrm>
          <a:prstGeom prst="rect">
            <a:avLst/>
          </a:prstGeom>
        </p:spPr>
      </p:pic>
      <p:sp>
        <p:nvSpPr>
          <p:cNvPr id="6" name="Rectangle 5"/>
          <p:cNvSpPr/>
          <p:nvPr/>
        </p:nvSpPr>
        <p:spPr>
          <a:xfrm>
            <a:off x="4267200" y="1454727"/>
            <a:ext cx="263236" cy="117764"/>
          </a:xfrm>
          <a:prstGeom prst="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5811982" y="2272145"/>
            <a:ext cx="263236" cy="117764"/>
          </a:xfrm>
          <a:prstGeom prst="rect">
            <a:avLst/>
          </a:prstGeom>
          <a:solidFill>
            <a:srgbClr val="FF0000"/>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647068393"/>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a:t>
            </a:r>
            <a:endParaRPr lang="en-US" dirty="0"/>
          </a:p>
        </p:txBody>
      </p:sp>
      <p:sp>
        <p:nvSpPr>
          <p:cNvPr id="3" name="Content Placeholder 2"/>
          <p:cNvSpPr>
            <a:spLocks noGrp="1"/>
          </p:cNvSpPr>
          <p:nvPr>
            <p:ph sz="half" idx="1"/>
          </p:nvPr>
        </p:nvSpPr>
        <p:spPr>
          <a:xfrm>
            <a:off x="457200" y="784927"/>
            <a:ext cx="4228088" cy="3730317"/>
          </a:xfrm>
        </p:spPr>
        <p:txBody>
          <a:bodyPr/>
          <a:lstStyle/>
          <a:p>
            <a:r>
              <a:rPr lang="en-US" dirty="0" smtClean="0"/>
              <a:t>Exactly what it sounds like</a:t>
            </a:r>
          </a:p>
          <a:p>
            <a:r>
              <a:rPr lang="en-US" dirty="0" smtClean="0"/>
              <a:t>Two core types</a:t>
            </a:r>
          </a:p>
          <a:p>
            <a:pPr lvl="1"/>
            <a:r>
              <a:rPr lang="en-US" dirty="0" smtClean="0"/>
              <a:t>Node</a:t>
            </a:r>
          </a:p>
          <a:p>
            <a:pPr lvl="1"/>
            <a:r>
              <a:rPr lang="en-US" dirty="0" smtClean="0"/>
              <a:t>Edge (link)</a:t>
            </a:r>
          </a:p>
          <a:p>
            <a:r>
              <a:rPr lang="en-US" dirty="0" smtClean="0"/>
              <a:t>Nodes and Edges have</a:t>
            </a:r>
          </a:p>
          <a:p>
            <a:pPr lvl="1"/>
            <a:r>
              <a:rPr lang="en-US" dirty="0" smtClean="0"/>
              <a:t>Label(s) = “Kind”</a:t>
            </a:r>
          </a:p>
          <a:p>
            <a:pPr lvl="1"/>
            <a:r>
              <a:rPr lang="en-US" dirty="0" smtClean="0"/>
              <a:t>Properties  (free form)</a:t>
            </a:r>
            <a:endParaRPr lang="en-US" dirty="0"/>
          </a:p>
          <a:p>
            <a:r>
              <a:rPr lang="en-US" dirty="0" smtClean="0"/>
              <a:t>Query is of the form</a:t>
            </a:r>
          </a:p>
          <a:p>
            <a:pPr lvl="1"/>
            <a:r>
              <a:rPr lang="en-US" dirty="0" smtClean="0"/>
              <a:t>p1(n)-p2</a:t>
            </a:r>
            <a:r>
              <a:rPr lang="pt-BR" dirty="0" smtClean="0"/>
              <a:t>(e)-p3(m)</a:t>
            </a:r>
          </a:p>
          <a:p>
            <a:pPr lvl="1"/>
            <a:r>
              <a:rPr lang="pt-BR" dirty="0" err="1" smtClean="0"/>
              <a:t>n</a:t>
            </a:r>
            <a:r>
              <a:rPr lang="pt-BR" dirty="0" smtClean="0"/>
              <a:t>, m are nodes; e </a:t>
            </a:r>
            <a:r>
              <a:rPr lang="pt-BR" dirty="0" err="1" smtClean="0"/>
              <a:t>is</a:t>
            </a:r>
            <a:r>
              <a:rPr lang="pt-BR" dirty="0"/>
              <a:t> </a:t>
            </a:r>
            <a:r>
              <a:rPr lang="pt-BR" dirty="0" err="1" smtClean="0"/>
              <a:t>an</a:t>
            </a:r>
            <a:r>
              <a:rPr lang="pt-BR" dirty="0" smtClean="0"/>
              <a:t> </a:t>
            </a:r>
            <a:r>
              <a:rPr lang="pt-BR" dirty="0" err="1" smtClean="0"/>
              <a:t>edge</a:t>
            </a:r>
            <a:endParaRPr lang="pt-BR" dirty="0" smtClean="0"/>
          </a:p>
          <a:p>
            <a:pPr lvl="1"/>
            <a:r>
              <a:rPr lang="pt-BR" dirty="0"/>
              <a:t>p</a:t>
            </a:r>
            <a:r>
              <a:rPr lang="pt-BR" dirty="0" smtClean="0"/>
              <a:t>1, p2, p3 are </a:t>
            </a:r>
            <a:r>
              <a:rPr lang="pt-BR" dirty="0" err="1" smtClean="0"/>
              <a:t>predicates</a:t>
            </a:r>
            <a:r>
              <a:rPr lang="pt-BR" dirty="0" smtClean="0"/>
              <a:t> </a:t>
            </a:r>
            <a:r>
              <a:rPr lang="pt-BR" dirty="0" err="1" smtClean="0"/>
              <a:t>on</a:t>
            </a:r>
            <a:r>
              <a:rPr lang="pt-BR" dirty="0" smtClean="0"/>
              <a:t> </a:t>
            </a:r>
            <a:r>
              <a:rPr lang="pt-BR" dirty="0" err="1" smtClean="0"/>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81407170"/>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Graph Query</a:t>
            </a:r>
            <a:endParaRPr lang="en-US" dirty="0"/>
          </a:p>
        </p:txBody>
      </p:sp>
      <p:pic>
        <p:nvPicPr>
          <p:cNvPr id="3" name="Picture 2"/>
          <p:cNvPicPr>
            <a:picLocks noChangeAspect="1"/>
          </p:cNvPicPr>
          <p:nvPr/>
        </p:nvPicPr>
        <p:blipFill>
          <a:blip r:embed="rId2"/>
          <a:stretch>
            <a:fillRect/>
          </a:stretch>
        </p:blipFill>
        <p:spPr>
          <a:xfrm>
            <a:off x="873940" y="511383"/>
            <a:ext cx="6959150" cy="4157257"/>
          </a:xfrm>
          <a:prstGeom prst="rect">
            <a:avLst/>
          </a:prstGeom>
        </p:spPr>
      </p:pic>
    </p:spTree>
    <p:extLst>
      <p:ext uri="{BB962C8B-B14F-4D97-AF65-F5344CB8AC3E}">
        <p14:creationId xmlns:p14="http://schemas.microsoft.com/office/powerpoint/2010/main" val="1631011097"/>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Redis</a:t>
            </a:r>
            <a:endParaRPr lang="en-US" dirty="0"/>
          </a:p>
        </p:txBody>
      </p:sp>
    </p:spTree>
    <p:extLst>
      <p:ext uri="{BB962C8B-B14F-4D97-AF65-F5344CB8AC3E}">
        <p14:creationId xmlns:p14="http://schemas.microsoft.com/office/powerpoint/2010/main" val="163027767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Graph</a:t>
            </a:r>
            <a:br>
              <a:rPr lang="en-US" dirty="0" smtClean="0"/>
            </a:br>
            <a:r>
              <a:rPr lang="en-US" dirty="0" smtClean="0"/>
              <a:t>Database</a:t>
            </a:r>
            <a:endParaRPr lang="en-US" dirty="0"/>
          </a:p>
        </p:txBody>
      </p:sp>
    </p:spTree>
    <p:extLst>
      <p:ext uri="{BB962C8B-B14F-4D97-AF65-F5344CB8AC3E}">
        <p14:creationId xmlns:p14="http://schemas.microsoft.com/office/powerpoint/2010/main" val="118622469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a:t>
            </a:r>
            <a:endParaRPr lang="en-US" dirty="0"/>
          </a:p>
        </p:txBody>
      </p:sp>
      <p:sp>
        <p:nvSpPr>
          <p:cNvPr id="3" name="Content Placeholder 2"/>
          <p:cNvSpPr>
            <a:spLocks noGrp="1"/>
          </p:cNvSpPr>
          <p:nvPr>
            <p:ph sz="half" idx="1"/>
          </p:nvPr>
        </p:nvSpPr>
        <p:spPr>
          <a:xfrm>
            <a:off x="457200" y="784927"/>
            <a:ext cx="4228088" cy="3730317"/>
          </a:xfrm>
        </p:spPr>
        <p:txBody>
          <a:bodyPr/>
          <a:lstStyle/>
          <a:p>
            <a:r>
              <a:rPr lang="en-US" dirty="0" smtClean="0"/>
              <a:t>Exactly what it sounds like</a:t>
            </a:r>
          </a:p>
          <a:p>
            <a:r>
              <a:rPr lang="en-US" dirty="0" smtClean="0"/>
              <a:t>Two core types</a:t>
            </a:r>
          </a:p>
          <a:p>
            <a:pPr lvl="1"/>
            <a:r>
              <a:rPr lang="en-US" dirty="0" smtClean="0"/>
              <a:t>Node</a:t>
            </a:r>
          </a:p>
          <a:p>
            <a:pPr lvl="1"/>
            <a:r>
              <a:rPr lang="en-US" dirty="0" smtClean="0"/>
              <a:t>Edge (link)</a:t>
            </a:r>
          </a:p>
          <a:p>
            <a:r>
              <a:rPr lang="en-US" dirty="0" smtClean="0"/>
              <a:t>Nodes and Edges have</a:t>
            </a:r>
          </a:p>
          <a:p>
            <a:pPr lvl="1"/>
            <a:r>
              <a:rPr lang="en-US" dirty="0" smtClean="0"/>
              <a:t>Label(s) = “Kind”</a:t>
            </a:r>
          </a:p>
          <a:p>
            <a:pPr lvl="1"/>
            <a:r>
              <a:rPr lang="en-US" dirty="0" smtClean="0"/>
              <a:t>Properties  (free form)</a:t>
            </a:r>
            <a:endParaRPr lang="en-US" dirty="0"/>
          </a:p>
          <a:p>
            <a:r>
              <a:rPr lang="en-US" dirty="0" smtClean="0"/>
              <a:t>Query is of the form</a:t>
            </a:r>
          </a:p>
          <a:p>
            <a:pPr lvl="1"/>
            <a:r>
              <a:rPr lang="en-US" dirty="0" smtClean="0"/>
              <a:t>p1(n)-p2</a:t>
            </a:r>
            <a:r>
              <a:rPr lang="pt-BR" dirty="0" smtClean="0"/>
              <a:t>(e)-p3(m)</a:t>
            </a:r>
          </a:p>
          <a:p>
            <a:pPr lvl="1"/>
            <a:r>
              <a:rPr lang="pt-BR" dirty="0" err="1" smtClean="0"/>
              <a:t>n</a:t>
            </a:r>
            <a:r>
              <a:rPr lang="pt-BR" dirty="0" smtClean="0"/>
              <a:t>, m are nodes; e </a:t>
            </a:r>
            <a:r>
              <a:rPr lang="pt-BR" dirty="0" err="1" smtClean="0"/>
              <a:t>is</a:t>
            </a:r>
            <a:r>
              <a:rPr lang="pt-BR" dirty="0"/>
              <a:t> </a:t>
            </a:r>
            <a:r>
              <a:rPr lang="pt-BR" dirty="0" err="1" smtClean="0"/>
              <a:t>an</a:t>
            </a:r>
            <a:r>
              <a:rPr lang="pt-BR" dirty="0" smtClean="0"/>
              <a:t> </a:t>
            </a:r>
            <a:r>
              <a:rPr lang="pt-BR" dirty="0" err="1" smtClean="0"/>
              <a:t>edge</a:t>
            </a:r>
            <a:endParaRPr lang="pt-BR" dirty="0" smtClean="0"/>
          </a:p>
          <a:p>
            <a:pPr lvl="1"/>
            <a:r>
              <a:rPr lang="pt-BR" dirty="0"/>
              <a:t>p</a:t>
            </a:r>
            <a:r>
              <a:rPr lang="pt-BR" dirty="0" smtClean="0"/>
              <a:t>1, p2, p3 are </a:t>
            </a:r>
            <a:r>
              <a:rPr lang="pt-BR" dirty="0" err="1" smtClean="0"/>
              <a:t>predicates</a:t>
            </a:r>
            <a:r>
              <a:rPr lang="pt-BR" dirty="0" smtClean="0"/>
              <a:t> </a:t>
            </a:r>
            <a:r>
              <a:rPr lang="pt-BR" dirty="0" err="1" smtClean="0"/>
              <a:t>on</a:t>
            </a:r>
            <a:r>
              <a:rPr lang="pt-BR" dirty="0" smtClean="0"/>
              <a:t> </a:t>
            </a:r>
            <a:r>
              <a:rPr lang="pt-BR" dirty="0" err="1" smtClean="0"/>
              <a:t>labels</a:t>
            </a:r>
            <a:endParaRPr lang="en-US" dirty="0"/>
          </a:p>
        </p:txBody>
      </p:sp>
      <p:pic>
        <p:nvPicPr>
          <p:cNvPr id="4" name="Picture 3"/>
          <p:cNvPicPr>
            <a:picLocks noChangeAspect="1"/>
          </p:cNvPicPr>
          <p:nvPr/>
        </p:nvPicPr>
        <p:blipFill>
          <a:blip r:embed="rId2"/>
          <a:stretch>
            <a:fillRect/>
          </a:stretch>
        </p:blipFill>
        <p:spPr>
          <a:xfrm>
            <a:off x="3592864" y="583970"/>
            <a:ext cx="5046580" cy="3571930"/>
          </a:xfrm>
          <a:prstGeom prst="rect">
            <a:avLst/>
          </a:prstGeom>
        </p:spPr>
      </p:pic>
    </p:spTree>
    <p:extLst>
      <p:ext uri="{BB962C8B-B14F-4D97-AF65-F5344CB8AC3E}">
        <p14:creationId xmlns:p14="http://schemas.microsoft.com/office/powerpoint/2010/main" val="1787820992"/>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81698"/>
          </a:xfrm>
        </p:spPr>
        <p:txBody>
          <a:bodyPr/>
          <a:lstStyle/>
          <a:p>
            <a:r>
              <a:rPr lang="en-US" dirty="0" smtClean="0"/>
              <a:t>Why Graph Databases?</a:t>
            </a:r>
            <a:r>
              <a:rPr lang="en-US" dirty="0"/>
              <a:t/>
            </a:r>
            <a:br>
              <a:rPr lang="en-US" dirty="0"/>
            </a:br>
            <a:r>
              <a:rPr lang="en-US" sz="1400" dirty="0"/>
              <a:t>(https://</a:t>
            </a:r>
            <a:r>
              <a:rPr lang="en-US" sz="1400" dirty="0" err="1"/>
              <a:t>www.slideshare.net</a:t>
            </a:r>
            <a:r>
              <a:rPr lang="en-US" sz="1400" dirty="0"/>
              <a:t>/</a:t>
            </a:r>
            <a:r>
              <a:rPr lang="en-US" sz="1400" dirty="0" err="1"/>
              <a:t>debanjanmahata</a:t>
            </a:r>
            <a:r>
              <a:rPr lang="en-US" sz="1400" dirty="0"/>
              <a:t>/an-introduction-to-nosql-graph-databases-and-neo4j)</a:t>
            </a:r>
          </a:p>
        </p:txBody>
      </p:sp>
      <p:pic>
        <p:nvPicPr>
          <p:cNvPr id="4" name="Picture 3"/>
          <p:cNvPicPr>
            <a:picLocks noChangeAspect="1"/>
          </p:cNvPicPr>
          <p:nvPr/>
        </p:nvPicPr>
        <p:blipFill>
          <a:blip r:embed="rId2"/>
          <a:stretch>
            <a:fillRect/>
          </a:stretch>
        </p:blipFill>
        <p:spPr>
          <a:xfrm>
            <a:off x="603849" y="846943"/>
            <a:ext cx="7151298" cy="3945049"/>
          </a:xfrm>
          <a:prstGeom prst="rect">
            <a:avLst/>
          </a:prstGeom>
        </p:spPr>
      </p:pic>
    </p:spTree>
    <p:extLst>
      <p:ext uri="{BB962C8B-B14F-4D97-AF65-F5344CB8AC3E}">
        <p14:creationId xmlns:p14="http://schemas.microsoft.com/office/powerpoint/2010/main" val="316223720"/>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smtClean="0"/>
              <a:t>Graph databases are</a:t>
            </a:r>
          </a:p>
          <a:p>
            <a:pPr lvl="1"/>
            <a:r>
              <a:rPr lang="en-US" dirty="0" smtClean="0"/>
              <a:t>Extremely fast for some queries and data models.</a:t>
            </a:r>
          </a:p>
          <a:p>
            <a:pPr lvl="1"/>
            <a:r>
              <a:rPr lang="en-US" dirty="0" smtClean="0"/>
              <a:t>Implement a language that vastly simplifies writing queries.</a:t>
            </a:r>
            <a:endParaRPr lang="en-US" dirty="0"/>
          </a:p>
        </p:txBody>
      </p:sp>
      <p:pic>
        <p:nvPicPr>
          <p:cNvPr id="4" name="Picture 3"/>
          <p:cNvPicPr>
            <a:picLocks noChangeAspect="1"/>
          </p:cNvPicPr>
          <p:nvPr/>
        </p:nvPicPr>
        <p:blipFill>
          <a:blip r:embed="rId2"/>
          <a:stretch>
            <a:fillRect/>
          </a:stretch>
        </p:blipFill>
        <p:spPr>
          <a:xfrm>
            <a:off x="1052422" y="77553"/>
            <a:ext cx="6556075" cy="3364386"/>
          </a:xfrm>
          <a:prstGeom prst="rect">
            <a:avLst/>
          </a:prstGeom>
        </p:spPr>
      </p:pic>
    </p:spTree>
    <p:extLst>
      <p:ext uri="{BB962C8B-B14F-4D97-AF65-F5344CB8AC3E}">
        <p14:creationId xmlns:p14="http://schemas.microsoft.com/office/powerpoint/2010/main" val="1897519362"/>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147575918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433" y="178576"/>
            <a:ext cx="6191907" cy="4386954"/>
          </a:xfrm>
          <a:prstGeom prst="rect">
            <a:avLst/>
          </a:prstGeom>
        </p:spPr>
      </p:pic>
    </p:spTree>
    <p:extLst>
      <p:ext uri="{BB962C8B-B14F-4D97-AF65-F5344CB8AC3E}">
        <p14:creationId xmlns:p14="http://schemas.microsoft.com/office/powerpoint/2010/main" val="1795966285"/>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192269341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br>
              <a:rPr lang="en-US" dirty="0" smtClean="0"/>
            </a:br>
            <a:r>
              <a:rPr lang="en-US" dirty="0" smtClean="0"/>
              <a:t>Comments?</a:t>
            </a:r>
            <a:endParaRPr lang="en-US" dirty="0"/>
          </a:p>
        </p:txBody>
      </p:sp>
    </p:spTree>
    <p:extLst>
      <p:ext uri="{BB962C8B-B14F-4D97-AF65-F5344CB8AC3E}">
        <p14:creationId xmlns:p14="http://schemas.microsoft.com/office/powerpoint/2010/main" val="783804415"/>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521705461"/>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920930904"/>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Graph Database (Sample)</a:t>
            </a:r>
            <a:endParaRPr lang="en-US" dirty="0"/>
          </a:p>
        </p:txBody>
      </p:sp>
      <p:pic>
        <p:nvPicPr>
          <p:cNvPr id="3" name="Picture 2"/>
          <p:cNvPicPr>
            <a:picLocks noChangeAspect="1"/>
          </p:cNvPicPr>
          <p:nvPr/>
        </p:nvPicPr>
        <p:blipFill>
          <a:blip r:embed="rId2"/>
          <a:stretch>
            <a:fillRect/>
          </a:stretch>
        </p:blipFill>
        <p:spPr>
          <a:xfrm>
            <a:off x="491704" y="677482"/>
            <a:ext cx="7107889" cy="4051949"/>
          </a:xfrm>
          <a:prstGeom prst="rect">
            <a:avLst/>
          </a:prstGeom>
        </p:spPr>
      </p:pic>
    </p:spTree>
    <p:extLst>
      <p:ext uri="{BB962C8B-B14F-4D97-AF65-F5344CB8AC3E}">
        <p14:creationId xmlns:p14="http://schemas.microsoft.com/office/powerpoint/2010/main" val="117105959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Graph Query</a:t>
            </a:r>
            <a:endParaRPr lang="en-US" dirty="0"/>
          </a:p>
        </p:txBody>
      </p:sp>
      <p:pic>
        <p:nvPicPr>
          <p:cNvPr id="3" name="Picture 2"/>
          <p:cNvPicPr>
            <a:picLocks noChangeAspect="1"/>
          </p:cNvPicPr>
          <p:nvPr/>
        </p:nvPicPr>
        <p:blipFill>
          <a:blip r:embed="rId2"/>
          <a:stretch>
            <a:fillRect/>
          </a:stretch>
        </p:blipFill>
        <p:spPr>
          <a:xfrm>
            <a:off x="425904" y="583970"/>
            <a:ext cx="6959150" cy="4157257"/>
          </a:xfrm>
          <a:prstGeom prst="rect">
            <a:avLst/>
          </a:prstGeom>
        </p:spPr>
      </p:pic>
      <p:sp>
        <p:nvSpPr>
          <p:cNvPr id="4" name="TextBox 3"/>
          <p:cNvSpPr txBox="1"/>
          <p:nvPr/>
        </p:nvSpPr>
        <p:spPr>
          <a:xfrm>
            <a:off x="4545467" y="25879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Who acted in which movies?</a:t>
            </a:r>
          </a:p>
        </p:txBody>
      </p:sp>
    </p:spTree>
    <p:extLst>
      <p:ext uri="{BB962C8B-B14F-4D97-AF65-F5344CB8AC3E}">
        <p14:creationId xmlns:p14="http://schemas.microsoft.com/office/powerpoint/2010/main" val="311055638"/>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Deal. That is just a JOIN.</a:t>
            </a:r>
            <a:endParaRPr lang="en-US" dirty="0"/>
          </a:p>
        </p:txBody>
      </p:sp>
      <p:sp>
        <p:nvSpPr>
          <p:cNvPr id="3" name="Content Placeholder 2"/>
          <p:cNvSpPr>
            <a:spLocks noGrp="1"/>
          </p:cNvSpPr>
          <p:nvPr>
            <p:ph sz="half" idx="1"/>
          </p:nvPr>
        </p:nvSpPr>
        <p:spPr>
          <a:xfrm>
            <a:off x="425904" y="715991"/>
            <a:ext cx="8267140" cy="1492371"/>
          </a:xfrm>
        </p:spPr>
        <p:txBody>
          <a:bodyPr/>
          <a:lstStyle/>
          <a:p>
            <a:r>
              <a:rPr lang="en-US" dirty="0" smtClean="0"/>
              <a:t>Yup. But that is simple.</a:t>
            </a:r>
          </a:p>
          <a:p>
            <a:r>
              <a:rPr lang="en-US" dirty="0" smtClean="0"/>
              <a:t>Try writing the queries below in SQL.</a:t>
            </a:r>
            <a:endParaRPr lang="en-US" dirty="0"/>
          </a:p>
        </p:txBody>
      </p:sp>
      <p:pic>
        <p:nvPicPr>
          <p:cNvPr id="4" name="Picture 3"/>
          <p:cNvPicPr>
            <a:picLocks noChangeAspect="1"/>
          </p:cNvPicPr>
          <p:nvPr/>
        </p:nvPicPr>
        <p:blipFill>
          <a:blip r:embed="rId2"/>
          <a:stretch>
            <a:fillRect/>
          </a:stretch>
        </p:blipFill>
        <p:spPr>
          <a:xfrm>
            <a:off x="284672" y="1682708"/>
            <a:ext cx="8686800" cy="2113613"/>
          </a:xfrm>
          <a:prstGeom prst="rect">
            <a:avLst/>
          </a:prstGeom>
        </p:spPr>
      </p:pic>
    </p:spTree>
    <p:extLst>
      <p:ext uri="{BB962C8B-B14F-4D97-AF65-F5344CB8AC3E}">
        <p14:creationId xmlns:p14="http://schemas.microsoft.com/office/powerpoint/2010/main" val="93691106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999" y="276046"/>
            <a:ext cx="8398198" cy="3864962"/>
          </a:xfrm>
          <a:prstGeom prst="rect">
            <a:avLst/>
          </a:prstGeom>
        </p:spPr>
      </p:pic>
    </p:spTree>
    <p:extLst>
      <p:ext uri="{BB962C8B-B14F-4D97-AF65-F5344CB8AC3E}">
        <p14:creationId xmlns:p14="http://schemas.microsoft.com/office/powerpoint/2010/main" val="1314220072"/>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804" y="118199"/>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smtClean="0">
                <a:latin typeface="+mn-lt"/>
              </a:rPr>
              <a:t>Which actors have</a:t>
            </a:r>
            <a:br>
              <a:rPr lang="en-US" dirty="0" smtClean="0">
                <a:latin typeface="+mn-lt"/>
              </a:rPr>
            </a:br>
            <a:r>
              <a:rPr lang="en-US" dirty="0" smtClean="0">
                <a:latin typeface="+mn-lt"/>
              </a:rPr>
              <a:t>worked with both</a:t>
            </a:r>
            <a:br>
              <a:rPr lang="en-US" dirty="0" smtClean="0">
                <a:latin typeface="+mn-lt"/>
              </a:rPr>
            </a:br>
            <a:r>
              <a:rPr lang="en-US" dirty="0" smtClean="0">
                <a:latin typeface="+mn-lt"/>
              </a:rPr>
              <a:t>Tom Hanks and</a:t>
            </a:r>
          </a:p>
          <a:p>
            <a:pPr algn="ctr">
              <a:lnSpc>
                <a:spcPct val="90000"/>
              </a:lnSpc>
              <a:spcBef>
                <a:spcPts val="600"/>
              </a:spcBef>
              <a:spcAft>
                <a:spcPts val="0"/>
              </a:spcAft>
              <a:buClr>
                <a:schemeClr val="bg1"/>
              </a:buClr>
            </a:pPr>
            <a:r>
              <a:rPr lang="en-US" dirty="0" smtClean="0">
                <a:latin typeface="+mn-lt"/>
              </a:rPr>
              <a:t>Tom Cruise?</a:t>
            </a:r>
          </a:p>
        </p:txBody>
      </p:sp>
    </p:spTree>
    <p:extLst>
      <p:ext uri="{BB962C8B-B14F-4D97-AF65-F5344CB8AC3E}">
        <p14:creationId xmlns:p14="http://schemas.microsoft.com/office/powerpoint/2010/main" val="122744070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86808308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340" y="1630392"/>
            <a:ext cx="7838040" cy="3045809"/>
          </a:xfrm>
          <a:prstGeom prst="rect">
            <a:avLst/>
          </a:prstGeom>
        </p:spPr>
      </p:pic>
      <p:pic>
        <p:nvPicPr>
          <p:cNvPr id="3" name="Picture 2"/>
          <p:cNvPicPr>
            <a:picLocks noChangeAspect="1"/>
          </p:cNvPicPr>
          <p:nvPr/>
        </p:nvPicPr>
        <p:blipFill>
          <a:blip r:embed="rId3"/>
          <a:stretch>
            <a:fillRect/>
          </a:stretch>
        </p:blipFill>
        <p:spPr>
          <a:xfrm>
            <a:off x="581340" y="172529"/>
            <a:ext cx="1328851" cy="1661064"/>
          </a:xfrm>
          <a:prstGeom prst="rect">
            <a:avLst/>
          </a:prstGeom>
        </p:spPr>
      </p:pic>
      <p:pic>
        <p:nvPicPr>
          <p:cNvPr id="4" name="Picture 3"/>
          <p:cNvPicPr>
            <a:picLocks noChangeAspect="1"/>
          </p:cNvPicPr>
          <p:nvPr/>
        </p:nvPicPr>
        <p:blipFill>
          <a:blip r:embed="rId4"/>
          <a:stretch>
            <a:fillRect/>
          </a:stretch>
        </p:blipFill>
        <p:spPr>
          <a:xfrm>
            <a:off x="7015185" y="0"/>
            <a:ext cx="1566899" cy="2356329"/>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How do you get from</a:t>
            </a:r>
            <a:br>
              <a:rPr lang="en-US" sz="2000" dirty="0" smtClean="0">
                <a:latin typeface="+mn-lt"/>
              </a:rPr>
            </a:br>
            <a:r>
              <a:rPr lang="en-US" sz="2000" dirty="0" smtClean="0">
                <a:latin typeface="+mn-lt"/>
              </a:rPr>
              <a:t>Kevin Bacon to</a:t>
            </a:r>
          </a:p>
          <a:p>
            <a:pPr algn="ctr">
              <a:lnSpc>
                <a:spcPct val="90000"/>
              </a:lnSpc>
              <a:spcBef>
                <a:spcPts val="600"/>
              </a:spcBef>
              <a:spcAft>
                <a:spcPts val="0"/>
              </a:spcAft>
              <a:buClr>
                <a:schemeClr val="bg1"/>
              </a:buClr>
            </a:pPr>
            <a:r>
              <a:rPr lang="en-US" sz="2000" dirty="0" smtClean="0">
                <a:latin typeface="+mn-lt"/>
              </a:rPr>
              <a:t>Robert Longo?</a:t>
            </a:r>
          </a:p>
        </p:txBody>
      </p:sp>
    </p:spTree>
    <p:extLst>
      <p:ext uri="{BB962C8B-B14F-4D97-AF65-F5344CB8AC3E}">
        <p14:creationId xmlns:p14="http://schemas.microsoft.com/office/powerpoint/2010/main" val="201592829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Redis</a:t>
            </a:r>
            <a:endParaRPr lang="en-US" dirty="0"/>
          </a:p>
        </p:txBody>
      </p:sp>
    </p:spTree>
    <p:extLst>
      <p:ext uri="{BB962C8B-B14F-4D97-AF65-F5344CB8AC3E}">
        <p14:creationId xmlns:p14="http://schemas.microsoft.com/office/powerpoint/2010/main" val="85737215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NoSQL</a:t>
            </a:r>
            <a:br>
              <a:rPr lang="en-US" dirty="0" smtClean="0"/>
            </a:br>
            <a:r>
              <a:rPr lang="en-US" dirty="0" smtClean="0"/>
              <a:t>Databases</a:t>
            </a:r>
            <a:endParaRPr lang="en-US" dirty="0"/>
          </a:p>
        </p:txBody>
      </p:sp>
    </p:spTree>
    <p:extLst>
      <p:ext uri="{BB962C8B-B14F-4D97-AF65-F5344CB8AC3E}">
        <p14:creationId xmlns:p14="http://schemas.microsoft.com/office/powerpoint/2010/main" val="513559800"/>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1900" y="628650"/>
            <a:ext cx="4793806" cy="815529"/>
          </a:xfrm>
        </p:spPr>
        <p:txBody>
          <a:bodyPr>
            <a:normAutofit/>
          </a:bodyPr>
          <a:lstStyle/>
          <a:p>
            <a:r>
              <a:rPr lang="en-US" noProof="1" smtClean="0"/>
              <a:t>Redis</a:t>
            </a:r>
            <a:endParaRPr lang="en-US" noProof="1"/>
          </a:p>
        </p:txBody>
      </p:sp>
      <p:sp>
        <p:nvSpPr>
          <p:cNvPr id="6" name="Subtitle 5"/>
          <p:cNvSpPr>
            <a:spLocks noGrp="1"/>
          </p:cNvSpPr>
          <p:nvPr>
            <p:ph type="subTitle" idx="1"/>
          </p:nvPr>
        </p:nvSpPr>
        <p:spPr>
          <a:xfrm>
            <a:off x="3143250" y="1485900"/>
            <a:ext cx="5479606" cy="1070422"/>
          </a:xfrm>
        </p:spPr>
        <p:txBody>
          <a:bodyPr>
            <a:normAutofit/>
          </a:bodyPr>
          <a:lstStyle/>
          <a:p>
            <a:r>
              <a:rPr lang="en-US" noProof="1" smtClean="0"/>
              <a:t>Redis</a:t>
            </a:r>
            <a:r>
              <a:rPr lang="en-US" dirty="0" smtClean="0"/>
              <a:t> Key-Value Database:</a:t>
            </a:r>
          </a:p>
          <a:p>
            <a:r>
              <a:rPr lang="en-US" dirty="0" smtClean="0"/>
              <a:t>Practical Introduction</a:t>
            </a:r>
          </a:p>
        </p:txBody>
      </p:sp>
      <p:sp>
        <p:nvSpPr>
          <p:cNvPr id="7" name="Text Placeholder 6"/>
          <p:cNvSpPr>
            <a:spLocks noGrp="1"/>
          </p:cNvSpPr>
          <p:nvPr>
            <p:ph type="body" sz="quarter" idx="10"/>
          </p:nvPr>
        </p:nvSpPr>
        <p:spPr>
          <a:xfrm>
            <a:off x="571500" y="3296525"/>
            <a:ext cx="2390710" cy="412027"/>
          </a:xfrm>
        </p:spPr>
        <p:txBody>
          <a:bodyPr/>
          <a:lstStyle/>
          <a:p>
            <a:r>
              <a:rPr lang="en-US" dirty="0" smtClean="0"/>
              <a:t>SoftUni Team</a:t>
            </a:r>
            <a:endParaRPr lang="en-US" dirty="0"/>
          </a:p>
        </p:txBody>
      </p:sp>
      <p:sp>
        <p:nvSpPr>
          <p:cNvPr id="8" name="Text Placeholder 7"/>
          <p:cNvSpPr>
            <a:spLocks noGrp="1"/>
          </p:cNvSpPr>
          <p:nvPr>
            <p:ph type="body" sz="quarter" idx="13"/>
          </p:nvPr>
        </p:nvSpPr>
        <p:spPr>
          <a:xfrm>
            <a:off x="571501" y="3658037"/>
            <a:ext cx="2390711" cy="351434"/>
          </a:xfrm>
        </p:spPr>
        <p:txBody>
          <a:bodyPr/>
          <a:lstStyle/>
          <a:p>
            <a:r>
              <a:rPr lang="en-US" dirty="0"/>
              <a:t>Technical </a:t>
            </a:r>
            <a:r>
              <a:rPr lang="en-US" dirty="0" smtClean="0"/>
              <a:t>Trainers</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3"/>
              </a:rPr>
              <a:t>http://</a:t>
            </a:r>
            <a:r>
              <a:rPr lang="en-US" dirty="0" smtClean="0">
                <a:hlinkClick r:id="rId3"/>
              </a:rPr>
              <a:t>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79" y="2229477"/>
            <a:ext cx="1631644" cy="570874"/>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3" name="Picture 2"/>
          <p:cNvPicPr>
            <a:picLocks noChangeAspect="1"/>
          </p:cNvPicPr>
          <p:nvPr/>
        </p:nvPicPr>
        <p:blipFill>
          <a:blip r:embed="rId6"/>
          <a:stretch>
            <a:fillRect/>
          </a:stretch>
        </p:blipFill>
        <p:spPr>
          <a:xfrm>
            <a:off x="3143250" y="2800351"/>
            <a:ext cx="5422456" cy="1828346"/>
          </a:xfrm>
          <a:prstGeom prst="roundRect">
            <a:avLst>
              <a:gd name="adj" fmla="val 2317"/>
            </a:avLst>
          </a:prstGeom>
        </p:spPr>
      </p:pic>
      <p:pic>
        <p:nvPicPr>
          <p:cNvPr id="13" name="Picture 12" title="Software University Foundation">
            <a:hlinkClick r:id="rId7" tooltip="Software University Foundation"/>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3" t="-11972" r="-4044" b="1048"/>
          <a:stretch/>
        </p:blipFill>
        <p:spPr bwMode="auto">
          <a:xfrm>
            <a:off x="617679" y="1295302"/>
            <a:ext cx="1629263" cy="596772"/>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1485541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44001" y="893600"/>
            <a:ext cx="8853617" cy="4147508"/>
          </a:xfrm>
        </p:spPr>
        <p:txBody>
          <a:bodyPr>
            <a:noAutofit/>
          </a:bodyPr>
          <a:lstStyle/>
          <a:p>
            <a:pPr marL="333375" indent="-333375">
              <a:lnSpc>
                <a:spcPct val="100000"/>
              </a:lnSpc>
              <a:buFontTx/>
              <a:buAutoNum type="arabicPeriod"/>
            </a:pPr>
            <a:r>
              <a:rPr lang="en-GB" sz="2250" dirty="0"/>
              <a:t>What is Redis?</a:t>
            </a:r>
          </a:p>
          <a:p>
            <a:pPr marL="333375" indent="-333375">
              <a:lnSpc>
                <a:spcPct val="100000"/>
              </a:lnSpc>
              <a:buFontTx/>
              <a:buAutoNum type="arabicPeriod"/>
            </a:pPr>
            <a:r>
              <a:rPr lang="en-GB" sz="2250" dirty="0"/>
              <a:t>Installing and Running Redis</a:t>
            </a:r>
          </a:p>
          <a:p>
            <a:pPr marL="333375" indent="-333375">
              <a:lnSpc>
                <a:spcPct val="100000"/>
              </a:lnSpc>
              <a:buFontTx/>
              <a:buAutoNum type="arabicPeriod"/>
            </a:pPr>
            <a:r>
              <a:rPr lang="en-GB" sz="2250" dirty="0"/>
              <a:t>Redis Commands</a:t>
            </a:r>
          </a:p>
          <a:p>
            <a:pPr marL="571460" lvl="1" indent="-342900">
              <a:lnSpc>
                <a:spcPct val="100000"/>
              </a:lnSpc>
            </a:pPr>
            <a:r>
              <a:rPr lang="en-US" sz="2100" dirty="0"/>
              <a:t>String Commands</a:t>
            </a:r>
          </a:p>
          <a:p>
            <a:pPr marL="571460" lvl="1" indent="-342900">
              <a:lnSpc>
                <a:spcPct val="100000"/>
              </a:lnSpc>
            </a:pPr>
            <a:r>
              <a:rPr lang="en-US" sz="2100" dirty="0"/>
              <a:t>Working with Keys</a:t>
            </a:r>
          </a:p>
          <a:p>
            <a:pPr marL="571460" lvl="1" indent="-342900">
              <a:lnSpc>
                <a:spcPct val="100000"/>
              </a:lnSpc>
            </a:pPr>
            <a:r>
              <a:rPr lang="en-US" sz="2100" dirty="0"/>
              <a:t>Working with Hashes</a:t>
            </a:r>
          </a:p>
          <a:p>
            <a:pPr marL="571460" lvl="1" indent="-342900">
              <a:lnSpc>
                <a:spcPct val="100000"/>
              </a:lnSpc>
            </a:pPr>
            <a:r>
              <a:rPr lang="en-US" sz="2100" dirty="0"/>
              <a:t>Working with Lists</a:t>
            </a:r>
          </a:p>
          <a:p>
            <a:pPr marL="571460" lvl="1" indent="-342900">
              <a:lnSpc>
                <a:spcPct val="100000"/>
              </a:lnSpc>
            </a:pPr>
            <a:r>
              <a:rPr lang="en-US" sz="2100" dirty="0"/>
              <a:t>Working with Sets</a:t>
            </a:r>
          </a:p>
          <a:p>
            <a:pPr marL="571460" lvl="1" indent="-342900">
              <a:lnSpc>
                <a:spcPct val="100000"/>
              </a:lnSpc>
            </a:pPr>
            <a:r>
              <a:rPr lang="en-US" sz="2100" dirty="0"/>
              <a:t>Working with Sorted Sets</a:t>
            </a:r>
          </a:p>
        </p:txBody>
      </p:sp>
      <p:sp>
        <p:nvSpPr>
          <p:cNvPr id="2" name="Slide Number Placeholder 1"/>
          <p:cNvSpPr>
            <a:spLocks noGrp="1"/>
          </p:cNvSpPr>
          <p:nvPr>
            <p:ph type="sldNum" sz="quarter" idx="4"/>
          </p:nvPr>
        </p:nvSpPr>
        <p:spPr>
          <a:xfrm>
            <a:off x="8676000" y="4893752"/>
            <a:ext cx="321617" cy="147358"/>
          </a:xfrm>
        </p:spPr>
        <p:txBody>
          <a:bodyPr/>
          <a:lstStyle/>
          <a:p>
            <a:fld id="{C014DD1E-5D91-48A3-AD6D-45FBA980D106}" type="slidenum">
              <a:rPr lang="en-US" smtClean="0">
                <a:solidFill>
                  <a:prstClr val="white">
                    <a:tint val="75000"/>
                  </a:prstClr>
                </a:solidFill>
              </a:rPr>
              <a:pPr/>
              <a:t>41</a:t>
            </a:fld>
            <a:endParaRPr lang="en-US" dirty="0">
              <a:solidFill>
                <a:prstClr val="white">
                  <a:tint val="75000"/>
                </a:prstClr>
              </a:solidFill>
            </a:endParaRPr>
          </a:p>
        </p:txBody>
      </p:sp>
      <p:pic>
        <p:nvPicPr>
          <p:cNvPr id="10" name="Picture 2" descr="http://www.graphicsfuel.com/wp-content/uploads/2012/07/books-icon-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250" y="950749"/>
            <a:ext cx="1891985" cy="1891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1348414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953374"/>
            <a:ext cx="6703854" cy="633626"/>
          </a:xfrm>
        </p:spPr>
        <p:txBody>
          <a:bodyPr/>
          <a:lstStyle/>
          <a:p>
            <a:r>
              <a:rPr lang="en-US" dirty="0"/>
              <a:t>Redis</a:t>
            </a:r>
            <a:endParaRPr lang="bg-B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a:xfrm>
            <a:off x="1212663" y="1594896"/>
            <a:ext cx="6703854" cy="557451"/>
          </a:xfrm>
        </p:spPr>
        <p:txBody>
          <a:bodyPr/>
          <a:lstStyle/>
          <a:p>
            <a:r>
              <a:rPr lang="en-US" dirty="0"/>
              <a:t>Ultra-Fast Data Structure </a:t>
            </a:r>
            <a:r>
              <a:rPr lang="en-US" dirty="0" smtClean="0"/>
              <a:t>Server</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7787" y="2400300"/>
            <a:ext cx="5357598" cy="2057400"/>
          </a:xfrm>
          <a:prstGeom prst="roundRect">
            <a:avLst>
              <a:gd name="adj" fmla="val 194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463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solidFill>
                  <a:prstClr val="white">
                    <a:tint val="75000"/>
                  </a:prstClr>
                </a:solidFill>
              </a:rPr>
              <a:pPr>
                <a:defRPr/>
              </a:pPr>
              <a:t>43</a:t>
            </a:fld>
            <a:endParaRPr lang="en-US" dirty="0">
              <a:solidFill>
                <a:prstClr val="white">
                  <a:tint val="75000"/>
                </a:prstClr>
              </a:solidFill>
            </a:endParaRPr>
          </a:p>
        </p:txBody>
      </p:sp>
      <p:sp>
        <p:nvSpPr>
          <p:cNvPr id="3" name="Content Placeholder 2"/>
          <p:cNvSpPr>
            <a:spLocks noGrp="1"/>
          </p:cNvSpPr>
          <p:nvPr>
            <p:ph idx="1"/>
          </p:nvPr>
        </p:nvSpPr>
        <p:spPr>
          <a:xfrm>
            <a:off x="144001" y="800101"/>
            <a:ext cx="8853617" cy="4177766"/>
          </a:xfrm>
        </p:spPr>
        <p:txBody>
          <a:bodyPr>
            <a:normAutofit/>
          </a:bodyPr>
          <a:lstStyle/>
          <a:p>
            <a:r>
              <a:rPr lang="en-US" sz="2775" noProof="1">
                <a:solidFill>
                  <a:schemeClr val="tx2">
                    <a:lumMod val="75000"/>
                  </a:schemeClr>
                </a:solidFill>
              </a:rPr>
              <a:t>Redis</a:t>
            </a:r>
            <a:r>
              <a:rPr lang="en-US" sz="2775" dirty="0">
                <a:solidFill>
                  <a:schemeClr val="tx2">
                    <a:lumMod val="75000"/>
                  </a:schemeClr>
                </a:solidFill>
              </a:rPr>
              <a:t> </a:t>
            </a:r>
            <a:r>
              <a:rPr lang="en-US" sz="2775" dirty="0"/>
              <a:t>is:</a:t>
            </a:r>
          </a:p>
          <a:p>
            <a:pPr lvl="1"/>
            <a:r>
              <a:rPr lang="en-US" sz="2625" dirty="0"/>
              <a:t>Ultra-fast in-memory key-value data store</a:t>
            </a:r>
          </a:p>
          <a:p>
            <a:pPr lvl="1"/>
            <a:r>
              <a:rPr lang="en-US" sz="2625" dirty="0"/>
              <a:t>Powerful data structure server</a:t>
            </a:r>
          </a:p>
          <a:p>
            <a:pPr lvl="1"/>
            <a:r>
              <a:rPr lang="en-US" sz="2625" dirty="0"/>
              <a:t>Open-source software: </a:t>
            </a:r>
            <a:r>
              <a:rPr lang="en-US" sz="2625" dirty="0">
                <a:hlinkClick r:id="rId2"/>
              </a:rPr>
              <a:t>http://redis.io</a:t>
            </a:r>
            <a:endParaRPr lang="en-US" sz="2625" dirty="0"/>
          </a:p>
          <a:p>
            <a:r>
              <a:rPr lang="en-US" sz="2775" dirty="0"/>
              <a:t>Redis stores data structures:</a:t>
            </a:r>
          </a:p>
          <a:p>
            <a:pPr lvl="1"/>
            <a:r>
              <a:rPr lang="en-US" sz="2625" dirty="0"/>
              <a:t>Strings, lists, hashes, sets, sorted sets</a:t>
            </a:r>
          </a:p>
          <a:p>
            <a:pPr lvl="1"/>
            <a:r>
              <a:rPr lang="en-US" sz="2625" dirty="0"/>
              <a:t>Publish / subscribe messaging</a:t>
            </a:r>
          </a:p>
        </p:txBody>
      </p:sp>
      <p:sp>
        <p:nvSpPr>
          <p:cNvPr id="2" name="Title 1"/>
          <p:cNvSpPr>
            <a:spLocks noGrp="1"/>
          </p:cNvSpPr>
          <p:nvPr>
            <p:ph type="title"/>
          </p:nvPr>
        </p:nvSpPr>
        <p:spPr/>
        <p:txBody>
          <a:bodyPr/>
          <a:lstStyle/>
          <a:p>
            <a:r>
              <a:rPr lang="en-US" dirty="0" smtClean="0"/>
              <a:t>What is Redis?</a:t>
            </a:r>
            <a:endParaRPr lang="en-US" dirty="0"/>
          </a:p>
        </p:txBody>
      </p:sp>
      <p:pic>
        <p:nvPicPr>
          <p:cNvPr id="6" name="Picture 5"/>
          <p:cNvPicPr>
            <a:picLocks noChangeAspect="1"/>
          </p:cNvPicPr>
          <p:nvPr/>
        </p:nvPicPr>
        <p:blipFill>
          <a:blip r:embed="rId3"/>
          <a:stretch>
            <a:fillRect/>
          </a:stretch>
        </p:blipFill>
        <p:spPr>
          <a:xfrm>
            <a:off x="6572249" y="3086100"/>
            <a:ext cx="1891986" cy="1594860"/>
          </a:xfrm>
          <a:prstGeom prst="rect">
            <a:avLst/>
          </a:prstGeom>
        </p:spPr>
      </p:pic>
    </p:spTree>
    <p:extLst>
      <p:ext uri="{BB962C8B-B14F-4D97-AF65-F5344CB8AC3E}">
        <p14:creationId xmlns:p14="http://schemas.microsoft.com/office/powerpoint/2010/main" val="1369040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idx="1"/>
          </p:nvPr>
        </p:nvSpPr>
        <p:spPr/>
        <p:txBody>
          <a:bodyPr>
            <a:normAutofit/>
          </a:bodyPr>
          <a:lstStyle/>
          <a:p>
            <a:r>
              <a:rPr lang="en-US" noProof="1" smtClean="0"/>
              <a:t>Redis</a:t>
            </a:r>
            <a:r>
              <a:rPr lang="en-US" dirty="0" smtClean="0"/>
              <a:t> is </a:t>
            </a:r>
            <a:r>
              <a:rPr lang="en-US" dirty="0"/>
              <a:t>really </a:t>
            </a:r>
            <a:r>
              <a:rPr lang="en-US" dirty="0">
                <a:solidFill>
                  <a:schemeClr val="tx2">
                    <a:lumMod val="75000"/>
                  </a:schemeClr>
                </a:solidFill>
              </a:rPr>
              <a:t>fast </a:t>
            </a:r>
          </a:p>
          <a:p>
            <a:pPr lvl="1"/>
            <a:r>
              <a:rPr lang="en-US" dirty="0" smtClean="0"/>
              <a:t>Non-blocking </a:t>
            </a:r>
            <a:r>
              <a:rPr lang="en-US" dirty="0"/>
              <a:t>I/O, single threaded</a:t>
            </a:r>
          </a:p>
          <a:p>
            <a:pPr lvl="1"/>
            <a:r>
              <a:rPr lang="en-US" dirty="0" smtClean="0"/>
              <a:t>100,000</a:t>
            </a:r>
            <a:r>
              <a:rPr lang="en-US" dirty="0"/>
              <a:t>+ </a:t>
            </a:r>
            <a:r>
              <a:rPr lang="en-US" dirty="0" smtClean="0"/>
              <a:t>read / writes per </a:t>
            </a:r>
            <a:r>
              <a:rPr lang="en-US" dirty="0"/>
              <a:t>second</a:t>
            </a:r>
          </a:p>
          <a:p>
            <a:r>
              <a:rPr lang="en-US" noProof="1" smtClean="0"/>
              <a:t>Redis</a:t>
            </a:r>
            <a:r>
              <a:rPr lang="en-US" dirty="0" smtClean="0"/>
              <a:t> is not a database</a:t>
            </a:r>
          </a:p>
          <a:p>
            <a:pPr lvl="1"/>
            <a:r>
              <a:rPr lang="en-US" dirty="0" smtClean="0"/>
              <a:t>It </a:t>
            </a:r>
            <a:r>
              <a:rPr lang="en-US" dirty="0"/>
              <a:t>complements </a:t>
            </a:r>
            <a:r>
              <a:rPr lang="en-US" dirty="0" smtClean="0"/>
              <a:t>your existing data storage layer</a:t>
            </a:r>
          </a:p>
          <a:p>
            <a:pPr lvl="1"/>
            <a:r>
              <a:rPr lang="en-US" dirty="0" smtClean="0"/>
              <a:t>E.g. </a:t>
            </a:r>
            <a:r>
              <a:rPr lang="en-US" dirty="0" smtClean="0">
                <a:hlinkClick r:id="rId2"/>
              </a:rPr>
              <a:t>StackOverflow uses Redis</a:t>
            </a:r>
            <a:r>
              <a:rPr lang="en-US" dirty="0" smtClean="0"/>
              <a:t> for </a:t>
            </a:r>
            <a:r>
              <a:rPr lang="en-US" dirty="0" smtClean="0">
                <a:solidFill>
                  <a:schemeClr val="tx2">
                    <a:lumMod val="75000"/>
                  </a:schemeClr>
                </a:solidFill>
              </a:rPr>
              <a:t>data caching</a:t>
            </a:r>
            <a:endParaRPr lang="en-US" dirty="0">
              <a:solidFill>
                <a:schemeClr val="tx2">
                  <a:lumMod val="75000"/>
                </a:schemeClr>
              </a:solidFill>
            </a:endParaRPr>
          </a:p>
          <a:p>
            <a:r>
              <a:rPr lang="en-US" dirty="0" smtClean="0"/>
              <a:t>For small labs Redis may replace entirely the database</a:t>
            </a:r>
            <a:endParaRPr lang="en-US" dirty="0"/>
          </a:p>
          <a:p>
            <a:pPr lvl="1"/>
            <a:r>
              <a:rPr lang="en-US" dirty="0" smtClean="0"/>
              <a:t>Trade </a:t>
            </a:r>
            <a:r>
              <a:rPr lang="en-US" dirty="0"/>
              <a:t>performance for </a:t>
            </a:r>
            <a:r>
              <a:rPr lang="en-US" dirty="0" smtClean="0"/>
              <a:t>durability </a:t>
            </a:r>
            <a:r>
              <a:rPr lang="en-US" dirty="0" smtClean="0">
                <a:sym typeface="Wingdings" panose="05000000000000000000" pitchFamily="2" charset="2"/>
              </a:rPr>
              <a:t> data is persisted immediately</a:t>
            </a:r>
            <a:endParaRPr lang="en-US" dirty="0"/>
          </a:p>
        </p:txBody>
      </p:sp>
      <p:sp>
        <p:nvSpPr>
          <p:cNvPr id="2" name="Title 1"/>
          <p:cNvSpPr>
            <a:spLocks noGrp="1"/>
          </p:cNvSpPr>
          <p:nvPr>
            <p:ph type="title"/>
          </p:nvPr>
        </p:nvSpPr>
        <p:spPr/>
        <p:txBody>
          <a:bodyPr/>
          <a:lstStyle/>
          <a:p>
            <a:r>
              <a:rPr lang="en-US" noProof="1" smtClean="0"/>
              <a:t>Redis</a:t>
            </a:r>
            <a:r>
              <a:rPr lang="en-US" dirty="0" smtClean="0"/>
              <a:t>: Features</a:t>
            </a:r>
            <a:endParaRPr lang="en-US" dirty="0"/>
          </a:p>
        </p:txBody>
      </p:sp>
      <p:pic>
        <p:nvPicPr>
          <p:cNvPr id="8" name="Picture 7"/>
          <p:cNvPicPr>
            <a:picLocks noChangeAspect="1"/>
          </p:cNvPicPr>
          <p:nvPr/>
        </p:nvPicPr>
        <p:blipFill>
          <a:blip r:embed="rId3"/>
          <a:stretch>
            <a:fillRect/>
          </a:stretch>
        </p:blipFill>
        <p:spPr>
          <a:xfrm>
            <a:off x="5943600" y="1028700"/>
            <a:ext cx="2629128" cy="1632346"/>
          </a:xfrm>
          <a:prstGeom prst="rect">
            <a:avLst/>
          </a:prstGeom>
          <a:effectLst>
            <a:softEdge rad="31750"/>
          </a:effectLst>
        </p:spPr>
      </p:pic>
    </p:spTree>
    <p:extLst>
      <p:ext uri="{BB962C8B-B14F-4D97-AF65-F5344CB8AC3E}">
        <p14:creationId xmlns:p14="http://schemas.microsoft.com/office/powerpoint/2010/main" val="131714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To install Redis on Linux / Mac OS X:</a:t>
            </a:r>
          </a:p>
          <a:p>
            <a:pPr lvl="1"/>
            <a:r>
              <a:rPr lang="en-US" dirty="0"/>
              <a:t>Download from </a:t>
            </a:r>
            <a:r>
              <a:rPr lang="en-US" dirty="0">
                <a:hlinkClick r:id="rId2"/>
              </a:rPr>
              <a:t>http://redis.io/download</a:t>
            </a:r>
            <a:r>
              <a:rPr lang="en-US" dirty="0"/>
              <a:t> </a:t>
            </a:r>
          </a:p>
          <a:p>
            <a:pPr lvl="1"/>
            <a:r>
              <a:rPr lang="en-US" dirty="0" smtClean="0"/>
              <a:t>Install it and run </a:t>
            </a:r>
            <a:r>
              <a:rPr lang="en-US" dirty="0"/>
              <a:t>it</a:t>
            </a:r>
          </a:p>
          <a:p>
            <a:r>
              <a:rPr lang="en-US" dirty="0" smtClean="0"/>
              <a:t>To install Redis on Windows:</a:t>
            </a:r>
          </a:p>
          <a:p>
            <a:pPr lvl="1"/>
            <a:r>
              <a:rPr lang="en-US" dirty="0"/>
              <a:t>Download </a:t>
            </a:r>
            <a:r>
              <a:rPr lang="en-US" dirty="0">
                <a:hlinkClick r:id="rId3"/>
              </a:rPr>
              <a:t>https://github.com/MSOpenTech/redis</a:t>
            </a:r>
            <a:r>
              <a:rPr lang="en-US" dirty="0"/>
              <a:t> </a:t>
            </a:r>
          </a:p>
          <a:p>
            <a:pPr lvl="2"/>
            <a:r>
              <a:rPr lang="en-US" dirty="0" smtClean="0"/>
              <a:t>Compile the </a:t>
            </a:r>
            <a:r>
              <a:rPr lang="en-US" dirty="0"/>
              <a:t>solution in the </a:t>
            </a:r>
            <a:r>
              <a:rPr lang="en-US" b="1" noProof="1" smtClean="0">
                <a:solidFill>
                  <a:schemeClr val="tx2">
                    <a:lumMod val="75000"/>
                  </a:schemeClr>
                </a:solidFill>
                <a:latin typeface="Consolas" panose="020B0609020204030204" pitchFamily="49" charset="0"/>
                <a:cs typeface="Consolas" panose="020B0609020204030204" pitchFamily="49" charset="0"/>
              </a:rPr>
              <a:t>msvs</a:t>
            </a:r>
            <a:r>
              <a:rPr lang="en-US" dirty="0" smtClean="0">
                <a:solidFill>
                  <a:schemeClr val="accent5">
                    <a:lumMod val="20000"/>
                    <a:lumOff val="80000"/>
                  </a:schemeClr>
                </a:solidFill>
              </a:rPr>
              <a:t> </a:t>
            </a:r>
            <a:r>
              <a:rPr lang="en-US" dirty="0"/>
              <a:t>folder and build it with VS</a:t>
            </a:r>
          </a:p>
          <a:p>
            <a:pPr lvl="1"/>
            <a:r>
              <a:rPr lang="en-US" dirty="0" smtClean="0"/>
              <a:t>The easier way: use the Windows package </a:t>
            </a:r>
            <a:r>
              <a:rPr lang="en-US" dirty="0"/>
              <a:t>manager Chocolatey</a:t>
            </a:r>
          </a:p>
          <a:p>
            <a:pPr lvl="2"/>
            <a:r>
              <a:rPr lang="en-US" dirty="0" smtClean="0">
                <a:hlinkClick r:id="rId4"/>
              </a:rPr>
              <a:t>http</a:t>
            </a:r>
            <a:r>
              <a:rPr lang="en-US" dirty="0">
                <a:hlinkClick r:id="rId4"/>
              </a:rPr>
              <a:t>://</a:t>
            </a:r>
            <a:r>
              <a:rPr lang="en-US" dirty="0" smtClean="0">
                <a:hlinkClick r:id="rId4"/>
              </a:rPr>
              <a:t>chocolatey.org</a:t>
            </a:r>
            <a:endParaRPr lang="en-US" dirty="0"/>
          </a:p>
        </p:txBody>
      </p:sp>
      <p:sp>
        <p:nvSpPr>
          <p:cNvPr id="2" name="Title 1"/>
          <p:cNvSpPr>
            <a:spLocks noGrp="1"/>
          </p:cNvSpPr>
          <p:nvPr>
            <p:ph type="title"/>
          </p:nvPr>
        </p:nvSpPr>
        <p:spPr/>
        <p:txBody>
          <a:bodyPr/>
          <a:lstStyle/>
          <a:p>
            <a:r>
              <a:rPr lang="en-US" dirty="0" smtClean="0"/>
              <a:t>Installing Redis</a:t>
            </a:r>
            <a:endParaRPr lang="en-US" dirty="0"/>
          </a:p>
        </p:txBody>
      </p:sp>
      <p:sp>
        <p:nvSpPr>
          <p:cNvPr id="4" name="Rectangle 6"/>
          <p:cNvSpPr>
            <a:spLocks noChangeArrowheads="1"/>
          </p:cNvSpPr>
          <p:nvPr/>
        </p:nvSpPr>
        <p:spPr bwMode="auto">
          <a:xfrm>
            <a:off x="3689470" y="4420428"/>
            <a:ext cx="3168530" cy="4154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choco install redis</a:t>
            </a:r>
          </a:p>
        </p:txBody>
      </p:sp>
    </p:spTree>
    <p:extLst>
      <p:ext uri="{BB962C8B-B14F-4D97-AF65-F5344CB8AC3E}">
        <p14:creationId xmlns:p14="http://schemas.microsoft.com/office/powerpoint/2010/main" val="1077524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46</a:t>
            </a:fld>
            <a:endParaRPr lang="en-US" dirty="0">
              <a:solidFill>
                <a:prstClr val="white">
                  <a:tint val="75000"/>
                </a:prstClr>
              </a:solidFill>
            </a:endParaRPr>
          </a:p>
        </p:txBody>
      </p:sp>
      <p:sp>
        <p:nvSpPr>
          <p:cNvPr id="3" name="Content Placeholder 2"/>
          <p:cNvSpPr>
            <a:spLocks noGrp="1"/>
          </p:cNvSpPr>
          <p:nvPr>
            <p:ph idx="1"/>
          </p:nvPr>
        </p:nvSpPr>
        <p:spPr/>
        <p:txBody>
          <a:bodyPr/>
          <a:lstStyle/>
          <a:p>
            <a:pPr>
              <a:lnSpc>
                <a:spcPct val="110000"/>
              </a:lnSpc>
            </a:pPr>
            <a:r>
              <a:rPr lang="en-US" dirty="0" smtClean="0"/>
              <a:t>On Linux / Mac OS X start / stop the Redis service</a:t>
            </a:r>
          </a:p>
          <a:p>
            <a:pPr lvl="1">
              <a:lnSpc>
                <a:spcPct val="110000"/>
              </a:lnSpc>
            </a:pPr>
            <a:endParaRPr lang="en-US" dirty="0"/>
          </a:p>
          <a:p>
            <a:pPr lvl="1">
              <a:lnSpc>
                <a:spcPct val="110000"/>
              </a:lnSpc>
            </a:pPr>
            <a:r>
              <a:rPr lang="en-US" dirty="0" smtClean="0"/>
              <a:t>The default Redis port is 6379 (the service name is </a:t>
            </a:r>
            <a:r>
              <a:rPr lang="en-US" b="1" dirty="0" smtClean="0">
                <a:solidFill>
                  <a:schemeClr val="tx2">
                    <a:lumMod val="75000"/>
                  </a:schemeClr>
                </a:solidFill>
                <a:latin typeface="Consolas" panose="020B0609020204030204" pitchFamily="49" charset="0"/>
                <a:cs typeface="Consolas" panose="020B0609020204030204" pitchFamily="49" charset="0"/>
              </a:rPr>
              <a:t>redis_6379</a:t>
            </a:r>
            <a:r>
              <a:rPr lang="en-US" dirty="0" smtClean="0"/>
              <a:t>)</a:t>
            </a:r>
          </a:p>
          <a:p>
            <a:pPr>
              <a:lnSpc>
                <a:spcPct val="110000"/>
              </a:lnSpc>
            </a:pPr>
            <a:r>
              <a:rPr lang="en-US" dirty="0" smtClean="0"/>
              <a:t>On Windows start / stop the "</a:t>
            </a:r>
            <a:r>
              <a:rPr lang="en-US" b="1" noProof="1" smtClean="0">
                <a:solidFill>
                  <a:schemeClr val="tx2">
                    <a:lumMod val="75000"/>
                  </a:schemeClr>
                </a:solidFill>
                <a:latin typeface="Consolas" panose="020B0609020204030204" pitchFamily="49" charset="0"/>
                <a:cs typeface="Consolas" panose="020B0609020204030204" pitchFamily="49" charset="0"/>
              </a:rPr>
              <a:t>redis</a:t>
            </a:r>
            <a:r>
              <a:rPr lang="en-US" dirty="0" smtClean="0"/>
              <a:t>" service</a:t>
            </a:r>
          </a:p>
          <a:p>
            <a:pPr>
              <a:lnSpc>
                <a:spcPct val="110000"/>
              </a:lnSpc>
            </a:pPr>
            <a:endParaRPr lang="en-US" dirty="0"/>
          </a:p>
          <a:p>
            <a:pPr>
              <a:lnSpc>
                <a:spcPct val="110000"/>
              </a:lnSpc>
            </a:pPr>
            <a:r>
              <a:rPr lang="en-US" dirty="0" smtClean="0"/>
              <a:t>Use the console-based (CLI) client or just connect with Telnet:</a:t>
            </a:r>
            <a:endParaRPr lang="en-US" dirty="0"/>
          </a:p>
        </p:txBody>
      </p:sp>
      <p:sp>
        <p:nvSpPr>
          <p:cNvPr id="4" name="Title 3"/>
          <p:cNvSpPr>
            <a:spLocks noGrp="1"/>
          </p:cNvSpPr>
          <p:nvPr>
            <p:ph type="title"/>
          </p:nvPr>
        </p:nvSpPr>
        <p:spPr/>
        <p:txBody>
          <a:bodyPr/>
          <a:lstStyle/>
          <a:p>
            <a:r>
              <a:rPr lang="en-US" dirty="0" smtClean="0"/>
              <a:t>Running Redis</a:t>
            </a:r>
            <a:endParaRPr lang="en-US" dirty="0"/>
          </a:p>
        </p:txBody>
      </p:sp>
      <p:sp>
        <p:nvSpPr>
          <p:cNvPr id="5" name="Rectangle 6"/>
          <p:cNvSpPr>
            <a:spLocks noChangeArrowheads="1"/>
          </p:cNvSpPr>
          <p:nvPr/>
        </p:nvSpPr>
        <p:spPr bwMode="auto">
          <a:xfrm>
            <a:off x="514350" y="1462673"/>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sudo service redis_6379 start</a:t>
            </a:r>
          </a:p>
        </p:txBody>
      </p:sp>
      <p:sp>
        <p:nvSpPr>
          <p:cNvPr id="6" name="Rectangle 6"/>
          <p:cNvSpPr>
            <a:spLocks noChangeArrowheads="1"/>
          </p:cNvSpPr>
          <p:nvPr/>
        </p:nvSpPr>
        <p:spPr bwMode="auto">
          <a:xfrm>
            <a:off x="4691702" y="1462673"/>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sudo service redis_6379 stop</a:t>
            </a:r>
          </a:p>
        </p:txBody>
      </p:sp>
      <p:sp>
        <p:nvSpPr>
          <p:cNvPr id="7" name="Rectangle 6"/>
          <p:cNvSpPr>
            <a:spLocks noChangeArrowheads="1"/>
          </p:cNvSpPr>
          <p:nvPr/>
        </p:nvSpPr>
        <p:spPr bwMode="auto">
          <a:xfrm>
            <a:off x="514350" y="3042995"/>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sc start redis</a:t>
            </a:r>
          </a:p>
        </p:txBody>
      </p:sp>
      <p:sp>
        <p:nvSpPr>
          <p:cNvPr id="8" name="Rectangle 6"/>
          <p:cNvSpPr>
            <a:spLocks noChangeArrowheads="1"/>
          </p:cNvSpPr>
          <p:nvPr/>
        </p:nvSpPr>
        <p:spPr bwMode="auto">
          <a:xfrm>
            <a:off x="4691702" y="3042995"/>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sc stop redis</a:t>
            </a:r>
          </a:p>
        </p:txBody>
      </p:sp>
      <p:sp>
        <p:nvSpPr>
          <p:cNvPr id="9" name="Rectangle 8"/>
          <p:cNvSpPr>
            <a:spLocks noChangeArrowheads="1"/>
          </p:cNvSpPr>
          <p:nvPr/>
        </p:nvSpPr>
        <p:spPr bwMode="auto">
          <a:xfrm>
            <a:off x="514350" y="4114800"/>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redis-cli</a:t>
            </a:r>
          </a:p>
        </p:txBody>
      </p:sp>
      <p:sp>
        <p:nvSpPr>
          <p:cNvPr id="10" name="Rectangle 9"/>
          <p:cNvSpPr>
            <a:spLocks noChangeArrowheads="1"/>
          </p:cNvSpPr>
          <p:nvPr/>
        </p:nvSpPr>
        <p:spPr bwMode="auto">
          <a:xfrm>
            <a:off x="4690511" y="4114800"/>
            <a:ext cx="3943350" cy="3693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telnet localhost 6379</a:t>
            </a:r>
          </a:p>
        </p:txBody>
      </p:sp>
    </p:spTree>
    <p:extLst>
      <p:ext uri="{BB962C8B-B14F-4D97-AF65-F5344CB8AC3E}">
        <p14:creationId xmlns:p14="http://schemas.microsoft.com/office/powerpoint/2010/main" val="220793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63" y="4224124"/>
            <a:ext cx="6703854" cy="633626"/>
          </a:xfrm>
        </p:spPr>
        <p:txBody>
          <a:bodyPr/>
          <a:lstStyle/>
          <a:p>
            <a:r>
              <a:rPr lang="en-US" noProof="1" smtClean="0"/>
              <a:t>Redis</a:t>
            </a:r>
            <a:r>
              <a:rPr lang="en-US" dirty="0" smtClean="0"/>
              <a:t>: Basic Commands</a:t>
            </a:r>
            <a:endParaRPr lang="bg-BG"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457200" y="400050"/>
            <a:ext cx="4800077" cy="3486150"/>
          </a:xfrm>
          <a:prstGeom prst="rect">
            <a:avLst/>
          </a:prstGeom>
        </p:spPr>
      </p:pic>
      <p:pic>
        <p:nvPicPr>
          <p:cNvPr id="6" name="Picture 5"/>
          <p:cNvPicPr>
            <a:picLocks noChangeAspect="1"/>
          </p:cNvPicPr>
          <p:nvPr/>
        </p:nvPicPr>
        <p:blipFill>
          <a:blip r:embed="rId3"/>
          <a:stretch>
            <a:fillRect/>
          </a:stretch>
        </p:blipFill>
        <p:spPr>
          <a:xfrm>
            <a:off x="3886200" y="971550"/>
            <a:ext cx="4686300" cy="3035025"/>
          </a:xfrm>
          <a:prstGeom prst="rect">
            <a:avLst/>
          </a:prstGeom>
        </p:spPr>
      </p:pic>
    </p:spTree>
    <p:extLst>
      <p:ext uri="{BB962C8B-B14F-4D97-AF65-F5344CB8AC3E}">
        <p14:creationId xmlns:p14="http://schemas.microsoft.com/office/powerpoint/2010/main" val="31873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48</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keeps </a:t>
            </a:r>
            <a:r>
              <a:rPr lang="en-US" dirty="0" smtClean="0">
                <a:solidFill>
                  <a:schemeClr val="tx2">
                    <a:lumMod val="75000"/>
                  </a:schemeClr>
                </a:solidFill>
              </a:rPr>
              <a:t>key-value pairs</a:t>
            </a:r>
          </a:p>
          <a:p>
            <a:pPr lvl="1"/>
            <a:r>
              <a:rPr lang="en-US" dirty="0" smtClean="0"/>
              <a:t>Every item is stored as </a:t>
            </a:r>
            <a:r>
              <a:rPr lang="en-US" b="1" dirty="0" smtClean="0">
                <a:solidFill>
                  <a:schemeClr val="tx2">
                    <a:lumMod val="75000"/>
                  </a:schemeClr>
                </a:solidFill>
                <a:latin typeface="Consolas" panose="020B0609020204030204" pitchFamily="49" charset="0"/>
                <a:cs typeface="Consolas" panose="020B0609020204030204" pitchFamily="49" charset="0"/>
              </a:rPr>
              <a:t>key</a:t>
            </a:r>
            <a:r>
              <a:rPr lang="en-US" dirty="0" smtClean="0"/>
              <a:t> </a:t>
            </a:r>
            <a:r>
              <a:rPr lang="en-US" dirty="0" smtClean="0">
                <a:sym typeface="Wingdings" panose="05000000000000000000" pitchFamily="2" charset="2"/>
              </a:rPr>
              <a:t>+</a:t>
            </a:r>
            <a:r>
              <a:rPr lang="en-US" dirty="0" smtClean="0"/>
              <a:t> </a:t>
            </a:r>
            <a:r>
              <a:rPr lang="en-US" b="1" dirty="0" smtClean="0">
                <a:solidFill>
                  <a:schemeClr val="tx2">
                    <a:lumMod val="75000"/>
                  </a:schemeClr>
                </a:solidFill>
                <a:latin typeface="Consolas" panose="020B0609020204030204" pitchFamily="49" charset="0"/>
                <a:cs typeface="Consolas" panose="020B0609020204030204" pitchFamily="49" charset="0"/>
              </a:rPr>
              <a:t>value</a:t>
            </a:r>
          </a:p>
          <a:p>
            <a:r>
              <a:rPr lang="en-US" dirty="0" smtClean="0">
                <a:solidFill>
                  <a:schemeClr val="tx2">
                    <a:lumMod val="75000"/>
                  </a:schemeClr>
                </a:solidFill>
              </a:rPr>
              <a:t>Keys</a:t>
            </a:r>
            <a:r>
              <a:rPr lang="en-US" dirty="0" smtClean="0"/>
              <a:t> are unique identifiers</a:t>
            </a:r>
          </a:p>
          <a:p>
            <a:r>
              <a:rPr lang="en-US" dirty="0" smtClean="0">
                <a:solidFill>
                  <a:schemeClr val="tx2">
                    <a:lumMod val="75000"/>
                  </a:schemeClr>
                </a:solidFill>
              </a:rPr>
              <a:t>Values</a:t>
            </a:r>
            <a:r>
              <a:rPr lang="en-US" dirty="0" smtClean="0"/>
              <a:t> can be different data structures:</a:t>
            </a:r>
          </a:p>
          <a:p>
            <a:pPr lvl="1"/>
            <a:r>
              <a:rPr lang="en-US" dirty="0" smtClean="0"/>
              <a:t>Strings (numbers are stored as strings)</a:t>
            </a:r>
            <a:endParaRPr lang="en-US" dirty="0"/>
          </a:p>
          <a:p>
            <a:pPr lvl="1"/>
            <a:r>
              <a:rPr lang="en-US" dirty="0" smtClean="0"/>
              <a:t>Lists (of strings)</a:t>
            </a:r>
            <a:endParaRPr lang="en-US" dirty="0"/>
          </a:p>
          <a:p>
            <a:pPr lvl="1"/>
            <a:r>
              <a:rPr lang="en-US" dirty="0"/>
              <a:t>Hash </a:t>
            </a:r>
            <a:r>
              <a:rPr lang="en-US" dirty="0" smtClean="0"/>
              <a:t>tables: string </a:t>
            </a:r>
            <a:r>
              <a:rPr lang="en-US" dirty="0" smtClean="0">
                <a:sym typeface="Wingdings" panose="05000000000000000000" pitchFamily="2" charset="2"/>
              </a:rPr>
              <a:t> string</a:t>
            </a:r>
            <a:endParaRPr lang="en-US" dirty="0"/>
          </a:p>
          <a:p>
            <a:pPr lvl="1"/>
            <a:r>
              <a:rPr lang="en-US" dirty="0"/>
              <a:t>Sets / sorted </a:t>
            </a:r>
            <a:r>
              <a:rPr lang="en-US" dirty="0" smtClean="0"/>
              <a:t>sets (of strings)</a:t>
            </a:r>
            <a:endParaRPr lang="en-US" dirty="0"/>
          </a:p>
          <a:p>
            <a:pPr lvl="1"/>
            <a:endParaRPr lang="en-US" dirty="0"/>
          </a:p>
        </p:txBody>
      </p:sp>
      <p:sp>
        <p:nvSpPr>
          <p:cNvPr id="4" name="Title 3"/>
          <p:cNvSpPr>
            <a:spLocks noGrp="1"/>
          </p:cNvSpPr>
          <p:nvPr>
            <p:ph type="title"/>
          </p:nvPr>
        </p:nvSpPr>
        <p:spPr/>
        <p:txBody>
          <a:bodyPr/>
          <a:lstStyle/>
          <a:p>
            <a:r>
              <a:rPr lang="en-US" dirty="0" smtClean="0"/>
              <a:t>Redis: Data Model</a:t>
            </a:r>
            <a:endParaRPr lang="en-US" dirty="0"/>
          </a:p>
        </p:txBody>
      </p:sp>
      <p:pic>
        <p:nvPicPr>
          <p:cNvPr id="4098" name="Picture 2" descr="http://mbed.org/media/uploads/shintamainjp/_scaled_keyval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450" y="1045935"/>
            <a:ext cx="2732400" cy="1468666"/>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4100" name="Picture 4" descr="http://i.stack.imgur.com/nzc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266" y="2896161"/>
            <a:ext cx="1876769" cy="1847289"/>
          </a:xfrm>
          <a:prstGeom prst="roundRect">
            <a:avLst>
              <a:gd name="adj" fmla="val 2456"/>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9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49</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Redis works as interpreter of commands:</a:t>
            </a:r>
            <a:endParaRPr lang="en-US" dirty="0"/>
          </a:p>
        </p:txBody>
      </p:sp>
      <p:sp>
        <p:nvSpPr>
          <p:cNvPr id="4" name="Title 3"/>
          <p:cNvSpPr>
            <a:spLocks noGrp="1"/>
          </p:cNvSpPr>
          <p:nvPr>
            <p:ph type="title"/>
          </p:nvPr>
        </p:nvSpPr>
        <p:spPr/>
        <p:txBody>
          <a:bodyPr/>
          <a:lstStyle/>
          <a:p>
            <a:r>
              <a:rPr lang="en-US" dirty="0" smtClean="0"/>
              <a:t>Redis: Commands</a:t>
            </a:r>
            <a:endParaRPr lang="en-US" dirty="0"/>
          </a:p>
        </p:txBody>
      </p:sp>
      <p:sp>
        <p:nvSpPr>
          <p:cNvPr id="5" name="Rectangle 6"/>
          <p:cNvSpPr>
            <a:spLocks noChangeArrowheads="1"/>
          </p:cNvSpPr>
          <p:nvPr/>
        </p:nvSpPr>
        <p:spPr bwMode="auto">
          <a:xfrm>
            <a:off x="571500" y="1600200"/>
            <a:ext cx="2634529" cy="30239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name "Nakov"</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DEL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21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210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(nil)</a:t>
            </a:r>
          </a:p>
        </p:txBody>
      </p:sp>
      <p:sp>
        <p:nvSpPr>
          <p:cNvPr id="6" name="Content Placeholder 2"/>
          <p:cNvSpPr txBox="1">
            <a:spLocks/>
          </p:cNvSpPr>
          <p:nvPr/>
        </p:nvSpPr>
        <p:spPr>
          <a:xfrm>
            <a:off x="3633528" y="1609294"/>
            <a:ext cx="5162375" cy="3362756"/>
          </a:xfrm>
          <a:prstGeom prst="rect">
            <a:avLst/>
          </a:prstGeom>
        </p:spPr>
        <p:txBody>
          <a:bodyPr vert="horz" lIns="81000" tIns="27000" rIns="81000" bIns="27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fontAlgn="auto"/>
            <a:r>
              <a:rPr lang="en-US" sz="2550" dirty="0">
                <a:solidFill>
                  <a:prstClr val="white"/>
                </a:solidFill>
              </a:rPr>
              <a:t>Play with the command-line client </a:t>
            </a:r>
            <a:r>
              <a:rPr lang="en-US" sz="2550" b="1" noProof="1">
                <a:solidFill>
                  <a:srgbClr val="FBEEC9">
                    <a:lumMod val="75000"/>
                  </a:srgbClr>
                </a:solidFill>
                <a:latin typeface="Consolas" panose="020B0609020204030204" pitchFamily="49" charset="0"/>
                <a:cs typeface="Consolas" panose="020B0609020204030204" pitchFamily="49" charset="0"/>
              </a:rPr>
              <a:t>redis-cli</a:t>
            </a:r>
            <a:r>
              <a:rPr lang="en-US" sz="2550" dirty="0">
                <a:solidFill>
                  <a:prstClr val="white"/>
                </a:solidFill>
              </a:rPr>
              <a:t> </a:t>
            </a:r>
          </a:p>
          <a:p>
            <a:pPr fontAlgn="auto"/>
            <a:r>
              <a:rPr lang="en-US" sz="2550" dirty="0">
                <a:solidFill>
                  <a:prstClr val="white"/>
                </a:solidFill>
              </a:rPr>
              <a:t>Or play with Redis online at </a:t>
            </a:r>
            <a:r>
              <a:rPr lang="en-US" sz="2550" dirty="0">
                <a:solidFill>
                  <a:prstClr val="white"/>
                </a:solidFill>
                <a:hlinkClick r:id="rId2"/>
              </a:rPr>
              <a:t>http://try.redis.io</a:t>
            </a:r>
            <a:endParaRPr lang="en-US" sz="2550" dirty="0">
              <a:solidFill>
                <a:prstClr val="white"/>
              </a:solidFill>
            </a:endParaRPr>
          </a:p>
          <a:p>
            <a:pPr fontAlgn="auto"/>
            <a:endParaRPr lang="en-US" sz="2550" dirty="0">
              <a:solidFill>
                <a:prstClr val="white"/>
              </a:solidFill>
            </a:endParaRPr>
          </a:p>
        </p:txBody>
      </p:sp>
    </p:spTree>
    <p:extLst>
      <p:ext uri="{BB962C8B-B14F-4D97-AF65-F5344CB8AC3E}">
        <p14:creationId xmlns:p14="http://schemas.microsoft.com/office/powerpoint/2010/main" val="27395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(I) </a:t>
            </a:r>
            <a:r>
              <a:rPr lang="en-US" sz="1600" dirty="0"/>
              <a:t>(https://</a:t>
            </a:r>
            <a:r>
              <a:rPr lang="en-US" sz="1600" dirty="0" err="1"/>
              <a:t>en.wikipedia.org</a:t>
            </a:r>
            <a:r>
              <a:rPr lang="en-US" sz="1600" dirty="0"/>
              <a:t>/wiki/NoSQL)</a:t>
            </a:r>
          </a:p>
        </p:txBody>
      </p:sp>
      <p:sp>
        <p:nvSpPr>
          <p:cNvPr id="3" name="Content Placeholder 2"/>
          <p:cNvSpPr>
            <a:spLocks noGrp="1"/>
          </p:cNvSpPr>
          <p:nvPr>
            <p:ph sz="half" idx="1"/>
          </p:nvPr>
        </p:nvSpPr>
        <p:spPr>
          <a:xfrm>
            <a:off x="457200" y="683664"/>
            <a:ext cx="8267140" cy="3905428"/>
          </a:xfrm>
        </p:spPr>
        <p:txBody>
          <a:bodyPr>
            <a:normAutofit fontScale="850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r>
              <a:rPr lang="en-US" baseline="30000" dirty="0" smtClean="0">
                <a:solidFill>
                  <a:srgbClr val="FF0000"/>
                </a:solidFill>
                <a:latin typeface="Arial" charset="0"/>
                <a:hlinkClick r:id="rId20"/>
              </a:rPr>
              <a:t>]</a:t>
            </a:r>
            <a:endParaRPr lang="en-US" baseline="30000" dirty="0" smtClean="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Tree>
    <p:extLst>
      <p:ext uri="{BB962C8B-B14F-4D97-AF65-F5344CB8AC3E}">
        <p14:creationId xmlns:p14="http://schemas.microsoft.com/office/powerpoint/2010/main" val="981038679"/>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50</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String Commands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string value in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MGET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[keys]</a:t>
            </a:r>
            <a:endParaRPr lang="en-US" sz="2400" dirty="0"/>
          </a:p>
          <a:p>
            <a:pPr lvl="1">
              <a:lnSpc>
                <a:spcPct val="110000"/>
              </a:lnSpc>
            </a:pPr>
            <a:r>
              <a:rPr lang="en-US" sz="2250" dirty="0"/>
              <a:t>Returns the value by key / keys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INCR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DECR</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Increments / decrements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STRLEN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length of a string</a:t>
            </a:r>
          </a:p>
        </p:txBody>
      </p:sp>
      <p:sp>
        <p:nvSpPr>
          <p:cNvPr id="7" name="Rectangle 6"/>
          <p:cNvSpPr>
            <a:spLocks noChangeArrowheads="1"/>
          </p:cNvSpPr>
          <p:nvPr/>
        </p:nvSpPr>
        <p:spPr bwMode="auto">
          <a:xfrm>
            <a:off x="4457700" y="961611"/>
            <a:ext cx="1943100"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name "hi"</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"hi"</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name abc</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"abc"</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(nil)</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C9">
                  <a:lumMod val="75000"/>
                </a:srgbClr>
              </a:solidFill>
              <a:effectLst>
                <a:outerShdw blurRad="38100" dist="38100" dir="2700000" algn="tl">
                  <a:srgbClr val="000000">
                    <a:alpha val="43137"/>
                  </a:srgbClr>
                </a:outerShdw>
              </a:effectLst>
              <a:latin typeface="Calibri"/>
              <a:cs typeface="Consolas" pitchFamily="49" charset="0"/>
            </a:endParaRPr>
          </a:p>
        </p:txBody>
      </p:sp>
      <p:sp>
        <p:nvSpPr>
          <p:cNvPr id="9" name="Rectangle 8"/>
          <p:cNvSpPr>
            <a:spLocks noChangeArrowheads="1"/>
          </p:cNvSpPr>
          <p:nvPr/>
        </p:nvSpPr>
        <p:spPr bwMode="auto">
          <a:xfrm>
            <a:off x="6603144" y="968782"/>
            <a:ext cx="2140807"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INCR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1235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"12345"</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MGET a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"1235"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"asdda"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STRLEN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4</a:t>
            </a:r>
          </a:p>
        </p:txBody>
      </p:sp>
    </p:spTree>
    <p:extLst>
      <p:ext uri="{BB962C8B-B14F-4D97-AF65-F5344CB8AC3E}">
        <p14:creationId xmlns:p14="http://schemas.microsoft.com/office/powerpoint/2010/main" val="8524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51</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Keys</a:t>
            </a:r>
            <a:endParaRPr lang="en-US" dirty="0"/>
          </a:p>
        </p:txBody>
      </p:sp>
      <p:sp>
        <p:nvSpPr>
          <p:cNvPr id="5"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EXISTS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Checks whether a key exists</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TYPE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type of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Deletes a key</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EXPIRE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[t]</a:t>
            </a:r>
            <a:endParaRPr lang="en-US" sz="2400" dirty="0"/>
          </a:p>
          <a:p>
            <a:pPr lvl="1">
              <a:lnSpc>
                <a:spcPct val="110000"/>
              </a:lnSpc>
            </a:pPr>
            <a:r>
              <a:rPr lang="en-US" sz="2250" dirty="0"/>
              <a:t>Deletes a key after </a:t>
            </a:r>
            <a:r>
              <a:rPr lang="en-US" sz="2250" b="1" dirty="0">
                <a:solidFill>
                  <a:schemeClr val="tx2">
                    <a:lumMod val="75000"/>
                  </a:schemeClr>
                </a:solidFill>
                <a:latin typeface="Consolas" panose="020B0609020204030204" pitchFamily="49" charset="0"/>
                <a:cs typeface="Consolas" panose="020B0609020204030204" pitchFamily="49" charset="0"/>
              </a:rPr>
              <a:t>t</a:t>
            </a:r>
            <a:r>
              <a:rPr lang="en-US" sz="2250" dirty="0"/>
              <a:t> seconds</a:t>
            </a:r>
            <a:endParaRPr lang="en-US" dirty="0"/>
          </a:p>
          <a:p>
            <a:pPr lvl="1">
              <a:lnSpc>
                <a:spcPct val="110000"/>
              </a:lnSpc>
            </a:pPr>
            <a:endParaRPr lang="en-US" dirty="0"/>
          </a:p>
        </p:txBody>
      </p:sp>
      <p:sp>
        <p:nvSpPr>
          <p:cNvPr id="7" name="Rectangle 6"/>
          <p:cNvSpPr>
            <a:spLocks noChangeArrowheads="1"/>
          </p:cNvSpPr>
          <p:nvPr/>
        </p:nvSpPr>
        <p:spPr bwMode="auto">
          <a:xfrm>
            <a:off x="4514850" y="1143001"/>
            <a:ext cx="1943100"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count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TYPE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string</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DEL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EXISTS count</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0</a:t>
            </a:r>
          </a:p>
        </p:txBody>
      </p:sp>
      <p:sp>
        <p:nvSpPr>
          <p:cNvPr id="9" name="Rectangle 8"/>
          <p:cNvSpPr>
            <a:spLocks noChangeArrowheads="1"/>
          </p:cNvSpPr>
          <p:nvPr/>
        </p:nvSpPr>
        <p:spPr bwMode="auto">
          <a:xfrm>
            <a:off x="6774594" y="1143001"/>
            <a:ext cx="1855057" cy="355481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SET a 1234</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OK</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GET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"1234"</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EXPIRE a 5</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EXISTS 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0</a:t>
            </a:r>
          </a:p>
        </p:txBody>
      </p:sp>
    </p:spTree>
    <p:extLst>
      <p:ext uri="{BB962C8B-B14F-4D97-AF65-F5344CB8AC3E}">
        <p14:creationId xmlns:p14="http://schemas.microsoft.com/office/powerpoint/2010/main" val="405896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52</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Hashes (Hash Tables)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Assigns a value for given field</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HKEYS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endParaRPr lang="en-US" sz="2400" dirty="0"/>
          </a:p>
          <a:p>
            <a:pPr lvl="1">
              <a:lnSpc>
                <a:spcPct val="110000"/>
              </a:lnSpc>
            </a:pPr>
            <a:r>
              <a:rPr lang="en-US" sz="2250" dirty="0"/>
              <a:t>Returns the fields (keys) is in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HGET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Returns a value by fields from a hash</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HDEL</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[key]</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[field]</a:t>
            </a:r>
            <a:endParaRPr lang="en-US" sz="2400" dirty="0"/>
          </a:p>
          <a:p>
            <a:pPr lvl="1">
              <a:lnSpc>
                <a:spcPct val="110000"/>
              </a:lnSpc>
            </a:pPr>
            <a:r>
              <a:rPr lang="en-US" sz="2250" dirty="0"/>
              <a:t>Deletes a fields from a hash</a:t>
            </a:r>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 name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 age 23</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HKEYS user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"name"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"age"</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HGET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"23"</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HDEL user age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p:txBody>
      </p:sp>
    </p:spTree>
    <p:extLst>
      <p:ext uri="{BB962C8B-B14F-4D97-AF65-F5344CB8AC3E}">
        <p14:creationId xmlns:p14="http://schemas.microsoft.com/office/powerpoint/2010/main" val="149658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53</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Lists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RPUSH</a:t>
            </a:r>
            <a:r>
              <a:rPr lang="en-US" sz="2400" b="1" dirty="0">
                <a:solidFill>
                  <a:schemeClr val="tx2">
                    <a:lumMod val="75000"/>
                  </a:schemeClr>
                </a:solidFill>
                <a:cs typeface="Consolas" panose="020B0609020204030204" pitchFamily="49" charset="0"/>
              </a:rPr>
              <a:t> </a:t>
            </a:r>
            <a:r>
              <a:rPr lang="en-US" sz="2400" dirty="0"/>
              <a: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LPUSH</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 prepend an value to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LINDEX</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[index]</a:t>
            </a:r>
            <a:endParaRPr lang="en-US" sz="2400" dirty="0"/>
          </a:p>
          <a:p>
            <a:pPr lvl="1">
              <a:lnSpc>
                <a:spcPct val="110000"/>
              </a:lnSpc>
            </a:pPr>
            <a:r>
              <a:rPr lang="en-US" sz="2250" dirty="0"/>
              <a:t>Returns a value given index in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LLEN</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endParaRPr lang="en-US" sz="2400" dirty="0"/>
          </a:p>
          <a:p>
            <a:pPr lvl="1">
              <a:lnSpc>
                <a:spcPct val="110000"/>
              </a:lnSpc>
            </a:pPr>
            <a:r>
              <a:rPr lang="en-US" sz="2250" dirty="0"/>
              <a:t>Returns the length of a list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LRANGE</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[list]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[start]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[count]</a:t>
            </a:r>
            <a:endParaRPr lang="en-US" sz="2400" dirty="0"/>
          </a:p>
          <a:p>
            <a:pPr lvl="1">
              <a:lnSpc>
                <a:spcPct val="110000"/>
              </a:lnSpc>
            </a:pPr>
            <a:r>
              <a:rPr lang="en-US" sz="2250" dirty="0"/>
              <a:t>Returns a sub-list (range of values)</a:t>
            </a:r>
          </a:p>
          <a:p>
            <a:pPr lvl="1">
              <a:lnSpc>
                <a:spcPct val="110000"/>
              </a:lnSpc>
            </a:pPr>
            <a:endParaRPr lang="en-US" sz="2100" dirty="0"/>
          </a:p>
        </p:txBody>
      </p:sp>
      <p:sp>
        <p:nvSpPr>
          <p:cNvPr id="9" name="Rectangle 8"/>
          <p:cNvSpPr>
            <a:spLocks noChangeArrowheads="1"/>
          </p:cNvSpPr>
          <p:nvPr/>
        </p:nvSpPr>
        <p:spPr bwMode="auto">
          <a:xfrm>
            <a:off x="531495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RPUSH 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LPUSH names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LINDEX names 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"Nakov"</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LLEN 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LRANGE names 0 100</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"Nakov"</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"peter"</a:t>
            </a:r>
          </a:p>
        </p:txBody>
      </p:sp>
    </p:spTree>
    <p:extLst>
      <p:ext uri="{BB962C8B-B14F-4D97-AF65-F5344CB8AC3E}">
        <p14:creationId xmlns:p14="http://schemas.microsoft.com/office/powerpoint/2010/main" val="1703872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54</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Sets</a:t>
            </a:r>
            <a:endParaRPr lang="en-US" dirty="0"/>
          </a:p>
        </p:txBody>
      </p:sp>
      <p:sp>
        <p:nvSpPr>
          <p:cNvPr id="8" name="Content Placeholder 2"/>
          <p:cNvSpPr>
            <a:spLocks noGrp="1"/>
          </p:cNvSpPr>
          <p:nvPr>
            <p:ph idx="1"/>
          </p:nvPr>
        </p:nvSpPr>
        <p:spPr>
          <a:xfrm>
            <a:off x="144001" y="863341"/>
            <a:ext cx="8853617" cy="4177766"/>
          </a:xfrm>
        </p:spPr>
        <p:txBody>
          <a:bodyPr>
            <a:normAutofit/>
          </a:bodyPr>
          <a:lstStyle/>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SADD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Appends a value to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SMEMBERS</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values from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SREM</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[value]</a:t>
            </a:r>
            <a:endParaRPr lang="en-US" sz="2400" dirty="0"/>
          </a:p>
          <a:p>
            <a:pPr lvl="1">
              <a:lnSpc>
                <a:spcPct val="110000"/>
              </a:lnSpc>
            </a:pPr>
            <a:r>
              <a:rPr lang="en-US" sz="2250" dirty="0"/>
              <a:t>Deletes a value form a set</a:t>
            </a:r>
          </a:p>
          <a:p>
            <a:pPr>
              <a:lnSpc>
                <a:spcPct val="110000"/>
              </a:lnSpc>
            </a:pPr>
            <a:r>
              <a:rPr lang="en-US" sz="2400" b="1" dirty="0">
                <a:solidFill>
                  <a:schemeClr val="tx2">
                    <a:lumMod val="75000"/>
                  </a:schemeClr>
                </a:solidFill>
                <a:latin typeface="Consolas" panose="020B0609020204030204" pitchFamily="49" charset="0"/>
                <a:cs typeface="Consolas" panose="020B0609020204030204" pitchFamily="49" charset="0"/>
              </a:rPr>
              <a:t>SCARD</a:t>
            </a:r>
            <a:r>
              <a:rPr lang="en-US" sz="2400" b="1" dirty="0">
                <a:solidFill>
                  <a:schemeClr val="tx2">
                    <a:lumMod val="75000"/>
                  </a:schemeClr>
                </a:solidFill>
                <a:cs typeface="Consolas" panose="020B0609020204030204" pitchFamily="49" charset="0"/>
              </a:rPr>
              <a:t> </a:t>
            </a:r>
            <a:r>
              <a:rPr lang="en-US" sz="2400" b="1" dirty="0">
                <a:solidFill>
                  <a:schemeClr val="tx2">
                    <a:lumMod val="75000"/>
                  </a:schemeClr>
                </a:solidFill>
                <a:latin typeface="Consolas" panose="020B0609020204030204" pitchFamily="49" charset="0"/>
                <a:cs typeface="Consolas" panose="020B0609020204030204" pitchFamily="49" charset="0"/>
              </a:rPr>
              <a:t>[set]</a:t>
            </a:r>
            <a:endParaRPr lang="en-US" sz="2400" dirty="0"/>
          </a:p>
          <a:p>
            <a:pPr lvl="1">
              <a:lnSpc>
                <a:spcPct val="110000"/>
              </a:lnSpc>
            </a:pPr>
            <a:r>
              <a:rPr lang="en-US" sz="2250" dirty="0"/>
              <a:t>Returns the stack size (items count)</a:t>
            </a:r>
            <a:endParaRPr lang="en-US" sz="2100" dirty="0"/>
          </a:p>
        </p:txBody>
      </p:sp>
      <p:sp>
        <p:nvSpPr>
          <p:cNvPr id="9" name="Rectangle 8"/>
          <p:cNvSpPr>
            <a:spLocks noChangeArrowheads="1"/>
          </p:cNvSpPr>
          <p:nvPr/>
        </p:nvSpPr>
        <p:spPr bwMode="auto">
          <a:xfrm>
            <a:off x="5143500" y="968782"/>
            <a:ext cx="3257550" cy="38549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SADD users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0</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SADD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SMEMBERS users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"maria"</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SREM users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p:txBody>
      </p:sp>
    </p:spTree>
    <p:extLst>
      <p:ext uri="{BB962C8B-B14F-4D97-AF65-F5344CB8AC3E}">
        <p14:creationId xmlns:p14="http://schemas.microsoft.com/office/powerpoint/2010/main" val="28652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55</a:t>
            </a:fld>
            <a:endParaRPr lang="en-US" dirty="0">
              <a:solidFill>
                <a:prstClr val="white">
                  <a:tint val="75000"/>
                </a:prstClr>
              </a:solidFill>
            </a:endParaRPr>
          </a:p>
        </p:txBody>
      </p:sp>
      <p:sp>
        <p:nvSpPr>
          <p:cNvPr id="4" name="Title 3"/>
          <p:cNvSpPr>
            <a:spLocks noGrp="1"/>
          </p:cNvSpPr>
          <p:nvPr>
            <p:ph type="title"/>
          </p:nvPr>
        </p:nvSpPr>
        <p:spPr/>
        <p:txBody>
          <a:bodyPr/>
          <a:lstStyle/>
          <a:p>
            <a:r>
              <a:rPr lang="en-US" dirty="0" smtClean="0"/>
              <a:t>Working with Sorted Sets</a:t>
            </a:r>
            <a:endParaRPr lang="en-US" dirty="0"/>
          </a:p>
        </p:txBody>
      </p:sp>
      <p:sp>
        <p:nvSpPr>
          <p:cNvPr id="8" name="Content Placeholder 2"/>
          <p:cNvSpPr>
            <a:spLocks noGrp="1"/>
          </p:cNvSpPr>
          <p:nvPr>
            <p:ph idx="1"/>
          </p:nvPr>
        </p:nvSpPr>
        <p:spPr>
          <a:xfrm>
            <a:off x="144001" y="4457700"/>
            <a:ext cx="8853617" cy="583407"/>
          </a:xfrm>
        </p:spPr>
        <p:txBody>
          <a:bodyPr>
            <a:normAutofit/>
          </a:bodyPr>
          <a:lstStyle/>
          <a:p>
            <a:pPr>
              <a:lnSpc>
                <a:spcPct val="110000"/>
              </a:lnSpc>
            </a:pPr>
            <a:r>
              <a:rPr lang="en-US" dirty="0" smtClean="0"/>
              <a:t>Learn more at </a:t>
            </a:r>
            <a:r>
              <a:rPr lang="en-US" dirty="0" smtClean="0">
                <a:hlinkClick r:id="rId2"/>
              </a:rPr>
              <a:t>http</a:t>
            </a:r>
            <a:r>
              <a:rPr lang="en-US" dirty="0">
                <a:hlinkClick r:id="rId2"/>
              </a:rPr>
              <a:t>://</a:t>
            </a:r>
            <a:r>
              <a:rPr lang="en-US" dirty="0" smtClean="0">
                <a:hlinkClick r:id="rId2"/>
              </a:rPr>
              <a:t>redis.io/commands#sorted_set</a:t>
            </a:r>
            <a:endParaRPr lang="en-US" dirty="0" smtClean="0"/>
          </a:p>
        </p:txBody>
      </p:sp>
      <p:sp>
        <p:nvSpPr>
          <p:cNvPr id="9" name="Rectangle 8"/>
          <p:cNvSpPr>
            <a:spLocks noChangeArrowheads="1"/>
          </p:cNvSpPr>
          <p:nvPr/>
        </p:nvSpPr>
        <p:spPr bwMode="auto">
          <a:xfrm>
            <a:off x="647551" y="869931"/>
            <a:ext cx="7753499" cy="343940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ZADD myzset 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ZADD myzset 1 "uno"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ZADD myzset 2 "two" 3 "three"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2</a:t>
            </a:r>
          </a:p>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ZRANGE myzset 0 -1 WITHSCORES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"one"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"1"</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940884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56</a:t>
            </a:fld>
            <a:endParaRPr lang="en-US" dirty="0">
              <a:solidFill>
                <a:prstClr val="white">
                  <a:tint val="75000"/>
                </a:prstClr>
              </a:solidFill>
            </a:endParaRPr>
          </a:p>
        </p:txBody>
      </p:sp>
      <p:sp>
        <p:nvSpPr>
          <p:cNvPr id="8" name="Content Placeholder 2"/>
          <p:cNvSpPr>
            <a:spLocks noGrp="1"/>
          </p:cNvSpPr>
          <p:nvPr>
            <p:ph idx="1"/>
          </p:nvPr>
        </p:nvSpPr>
        <p:spPr/>
        <p:txBody>
          <a:bodyPr>
            <a:normAutofit lnSpcReduction="10000"/>
          </a:bodyPr>
          <a:lstStyle/>
          <a:p>
            <a:pPr>
              <a:lnSpc>
                <a:spcPct val="110000"/>
              </a:lnSpc>
            </a:pPr>
            <a:r>
              <a:rPr lang="en-US" dirty="0" smtClean="0"/>
              <a:t>First user subscribes to certain channel "</a:t>
            </a:r>
            <a:r>
              <a:rPr lang="en-US" b="1" dirty="0" smtClean="0">
                <a:solidFill>
                  <a:schemeClr val="tx2">
                    <a:lumMod val="75000"/>
                  </a:schemeClr>
                </a:solidFill>
                <a:latin typeface="Consolas" panose="020B0609020204030204" pitchFamily="49" charset="0"/>
                <a:cs typeface="Consolas" panose="020B0609020204030204" pitchFamily="49" charset="0"/>
              </a:rPr>
              <a:t>news</a:t>
            </a:r>
            <a:r>
              <a:rPr lang="en-US" dirty="0" smtClean="0"/>
              <a:t>"</a:t>
            </a:r>
          </a:p>
          <a:p>
            <a:pPr>
              <a:lnSpc>
                <a:spcPct val="110000"/>
              </a:lnSpc>
            </a:pPr>
            <a:endParaRPr lang="en-US" dirty="0"/>
          </a:p>
          <a:p>
            <a:pPr>
              <a:lnSpc>
                <a:spcPct val="110000"/>
              </a:lnSpc>
            </a:pPr>
            <a:endParaRPr lang="en-US" dirty="0" smtClean="0"/>
          </a:p>
          <a:p>
            <a:pPr>
              <a:lnSpc>
                <a:spcPct val="110000"/>
              </a:lnSpc>
            </a:pPr>
            <a:endParaRPr lang="en-US" dirty="0" smtClean="0"/>
          </a:p>
          <a:p>
            <a:pPr>
              <a:lnSpc>
                <a:spcPct val="110000"/>
              </a:lnSpc>
            </a:pPr>
            <a:r>
              <a:rPr lang="en-US" dirty="0" smtClean="0"/>
              <a:t>Another user sends messages to the same channel </a:t>
            </a:r>
            <a:r>
              <a:rPr lang="en-US" dirty="0"/>
              <a:t>"</a:t>
            </a:r>
            <a:r>
              <a:rPr lang="en-US" b="1" dirty="0">
                <a:solidFill>
                  <a:schemeClr val="tx2">
                    <a:lumMod val="75000"/>
                  </a:schemeClr>
                </a:solidFill>
                <a:latin typeface="Consolas" panose="020B0609020204030204" pitchFamily="49" charset="0"/>
                <a:cs typeface="Consolas" panose="020B0609020204030204" pitchFamily="49" charset="0"/>
              </a:rPr>
              <a:t>news</a:t>
            </a:r>
            <a:r>
              <a:rPr lang="en-US" dirty="0"/>
              <a:t>"</a:t>
            </a:r>
            <a:endParaRPr lang="en-US" dirty="0" smtClean="0"/>
          </a:p>
          <a:p>
            <a:pPr lvl="1">
              <a:lnSpc>
                <a:spcPct val="110000"/>
              </a:lnSpc>
            </a:pPr>
            <a:endParaRPr lang="en-US" dirty="0"/>
          </a:p>
          <a:p>
            <a:pPr lvl="1">
              <a:lnSpc>
                <a:spcPct val="110000"/>
              </a:lnSpc>
            </a:pPr>
            <a:endParaRPr lang="en-US" dirty="0" smtClean="0"/>
          </a:p>
          <a:p>
            <a:pPr>
              <a:lnSpc>
                <a:spcPct val="110000"/>
              </a:lnSpc>
            </a:pPr>
            <a:r>
              <a:rPr lang="en-US" dirty="0" smtClean="0"/>
              <a:t>Learn more at</a:t>
            </a:r>
            <a:r>
              <a:rPr lang="bg-BG" dirty="0" smtClean="0"/>
              <a:t> </a:t>
            </a:r>
            <a:r>
              <a:rPr lang="en-US" dirty="0">
                <a:hlinkClick r:id="rId2"/>
              </a:rPr>
              <a:t>http://</a:t>
            </a:r>
            <a:r>
              <a:rPr lang="en-US" dirty="0" smtClean="0">
                <a:hlinkClick r:id="rId2"/>
              </a:rPr>
              <a:t>redis.io/commands#pubsub</a:t>
            </a:r>
            <a:endParaRPr lang="en-US" dirty="0" smtClean="0"/>
          </a:p>
        </p:txBody>
      </p:sp>
      <p:sp>
        <p:nvSpPr>
          <p:cNvPr id="4" name="Title 3"/>
          <p:cNvSpPr>
            <a:spLocks noGrp="1"/>
          </p:cNvSpPr>
          <p:nvPr>
            <p:ph type="title"/>
          </p:nvPr>
        </p:nvSpPr>
        <p:spPr/>
        <p:txBody>
          <a:bodyPr/>
          <a:lstStyle/>
          <a:p>
            <a:r>
              <a:rPr lang="en-US" dirty="0" smtClean="0"/>
              <a:t>Publish / Subscribe Commands</a:t>
            </a:r>
            <a:endParaRPr lang="en-US" dirty="0"/>
          </a:p>
        </p:txBody>
      </p:sp>
      <p:sp>
        <p:nvSpPr>
          <p:cNvPr id="9" name="Rectangle 8"/>
          <p:cNvSpPr>
            <a:spLocks noChangeArrowheads="1"/>
          </p:cNvSpPr>
          <p:nvPr/>
        </p:nvSpPr>
        <p:spPr bwMode="auto">
          <a:xfrm>
            <a:off x="647551" y="1473622"/>
            <a:ext cx="7753499" cy="129266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SUBSCRIBE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1) "subscribe"</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2) "news"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3) (integer) 1</a:t>
            </a:r>
          </a:p>
        </p:txBody>
      </p:sp>
      <p:sp>
        <p:nvSpPr>
          <p:cNvPr id="6" name="Rectangle 5"/>
          <p:cNvSpPr>
            <a:spLocks noChangeArrowheads="1"/>
          </p:cNvSpPr>
          <p:nvPr/>
        </p:nvSpPr>
        <p:spPr bwMode="auto">
          <a:xfrm>
            <a:off x="658467" y="3502536"/>
            <a:ext cx="7753499" cy="69249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90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PUBLISH news "hello"</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rPr>
              <a:t>(integer) 1</a:t>
            </a:r>
          </a:p>
        </p:txBody>
      </p:sp>
    </p:spTree>
    <p:extLst>
      <p:ext uri="{BB962C8B-B14F-4D97-AF65-F5344CB8AC3E}">
        <p14:creationId xmlns:p14="http://schemas.microsoft.com/office/powerpoint/2010/main" val="1518790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solidFill>
                  <a:prstClr val="white">
                    <a:tint val="75000"/>
                  </a:prstClr>
                </a:solidFill>
              </a:rPr>
              <a:pPr/>
              <a:t>57</a:t>
            </a:fld>
            <a:endParaRPr lang="en-US" dirty="0">
              <a:solidFill>
                <a:prstClr val="white">
                  <a:tint val="75000"/>
                </a:prstClr>
              </a:solidFill>
            </a:endParaRPr>
          </a:p>
        </p:txBody>
      </p:sp>
      <p:sp>
        <p:nvSpPr>
          <p:cNvPr id="3" name="Content Placeholder 2"/>
          <p:cNvSpPr>
            <a:spLocks noGrp="1"/>
          </p:cNvSpPr>
          <p:nvPr>
            <p:ph idx="1"/>
          </p:nvPr>
        </p:nvSpPr>
        <p:spPr/>
        <p:txBody>
          <a:bodyPr/>
          <a:lstStyle/>
          <a:p>
            <a:r>
              <a:rPr lang="en-US" dirty="0" smtClean="0"/>
              <a:t>Special naming can help using Redis as database</a:t>
            </a:r>
            <a:endParaRPr lang="en-US" dirty="0"/>
          </a:p>
        </p:txBody>
      </p:sp>
      <p:sp>
        <p:nvSpPr>
          <p:cNvPr id="4" name="Title 3"/>
          <p:cNvSpPr>
            <a:spLocks noGrp="1"/>
          </p:cNvSpPr>
          <p:nvPr>
            <p:ph type="title"/>
          </p:nvPr>
        </p:nvSpPr>
        <p:spPr/>
        <p:txBody>
          <a:bodyPr/>
          <a:lstStyle/>
          <a:p>
            <a:r>
              <a:rPr lang="en-US" dirty="0" smtClean="0"/>
              <a:t>Using </a:t>
            </a:r>
            <a:r>
              <a:rPr lang="en-US" noProof="1" smtClean="0"/>
              <a:t>Redis</a:t>
            </a:r>
            <a:r>
              <a:rPr lang="en-US" dirty="0" smtClean="0"/>
              <a:t> as a Database</a:t>
            </a:r>
            <a:endParaRPr lang="en-US" dirty="0"/>
          </a:p>
        </p:txBody>
      </p:sp>
      <p:sp>
        <p:nvSpPr>
          <p:cNvPr id="5" name="Rectangle 4"/>
          <p:cNvSpPr>
            <a:spLocks noChangeArrowheads="1"/>
          </p:cNvSpPr>
          <p:nvPr/>
        </p:nvSpPr>
        <p:spPr bwMode="auto">
          <a:xfrm>
            <a:off x="476101" y="1615291"/>
            <a:ext cx="8096399" cy="309315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SADD users:names peter</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users:peter name "Peter Petrov"</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users:peter email "pp@gmail.com"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SADD users:names maria</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users:maria name "Maria Ivanova"</a:t>
            </a:r>
            <a:endParaRPr lang="en-US" sz="1950" b="1" noProof="1">
              <a:solidFill>
                <a:srgbClr val="FBEEC9">
                  <a:lumMod val="75000"/>
                </a:srgbClr>
              </a:solidFill>
              <a:effectLst>
                <a:outerShdw blurRad="38100" dist="38100" dir="2700000" algn="tl">
                  <a:srgbClr val="000000">
                    <a:alpha val="43137"/>
                  </a:srgbClr>
                </a:outerShdw>
              </a:effectLst>
              <a:latin typeface="Consolas" pitchFamily="49" charset="0"/>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HSET users:maria email "maria@yahoo.com"</a:t>
            </a:r>
          </a:p>
          <a:p>
            <a:pPr defTabSz="914240" eaLnBrk="0" fontAlgn="auto" hangingPunct="0">
              <a:spcBef>
                <a:spcPts val="0"/>
              </a:spcBef>
              <a:spcAft>
                <a:spcPts val="0"/>
              </a:spcAft>
              <a:buClr>
                <a:srgbClr val="A19574">
                  <a:lumMod val="40000"/>
                  <a:lumOff val="60000"/>
                </a:srgbClr>
              </a:buClr>
              <a:buSzPct val="70000"/>
            </a:pPr>
            <a:endPar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SMEMBERS users:names</a:t>
            </a:r>
          </a:p>
          <a:p>
            <a:pPr defTabSz="914240" eaLnBrk="0" fontAlgn="auto" hangingPunct="0">
              <a:spcBef>
                <a:spcPts val="0"/>
              </a:spcBef>
              <a:spcAft>
                <a:spcPts val="0"/>
              </a:spcAft>
              <a:buClr>
                <a:srgbClr val="A19574">
                  <a:lumMod val="40000"/>
                  <a:lumOff val="60000"/>
                </a:srgbClr>
              </a:buClr>
              <a:buSzPct val="70000"/>
            </a:pPr>
            <a:r>
              <a:rPr lang="en-US" sz="195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HGETALL users:peter</a:t>
            </a:r>
          </a:p>
        </p:txBody>
      </p:sp>
      <p:sp>
        <p:nvSpPr>
          <p:cNvPr id="6" name="AutoShape 7"/>
          <p:cNvSpPr>
            <a:spLocks noChangeArrowheads="1"/>
          </p:cNvSpPr>
          <p:nvPr/>
        </p:nvSpPr>
        <p:spPr bwMode="auto">
          <a:xfrm>
            <a:off x="4229100" y="1344321"/>
            <a:ext cx="2645569" cy="402790"/>
          </a:xfrm>
          <a:prstGeom prst="wedgeRoundRectCallout">
            <a:avLst>
              <a:gd name="adj1" fmla="val -65731"/>
              <a:gd name="adj2" fmla="val 5655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
        <p:nvSpPr>
          <p:cNvPr id="7" name="AutoShape 7"/>
          <p:cNvSpPr>
            <a:spLocks noChangeArrowheads="1"/>
          </p:cNvSpPr>
          <p:nvPr/>
        </p:nvSpPr>
        <p:spPr bwMode="auto">
          <a:xfrm>
            <a:off x="6118017" y="2862407"/>
            <a:ext cx="2645569" cy="514350"/>
          </a:xfrm>
          <a:prstGeom prst="wedgeRoundRectCallout">
            <a:avLst>
              <a:gd name="adj1" fmla="val -64228"/>
              <a:gd name="adj2" fmla="val 39162"/>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Add a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maria</a:t>
            </a:r>
            <a:r>
              <a:rPr lang="en-US" sz="2100" noProof="1">
                <a:solidFill>
                  <a:srgbClr val="FFFFFF"/>
                </a:solidFill>
                <a:effectLst>
                  <a:outerShdw blurRad="38100" dist="38100" dir="2700000" algn="tl">
                    <a:srgbClr val="000000">
                      <a:alpha val="43137"/>
                    </a:srgbClr>
                  </a:outerShdw>
                </a:effectLst>
              </a:rPr>
              <a:t>".</a:t>
            </a:r>
          </a:p>
        </p:txBody>
      </p:sp>
      <p:sp>
        <p:nvSpPr>
          <p:cNvPr id="8" name="AutoShape 7"/>
          <p:cNvSpPr>
            <a:spLocks noChangeArrowheads="1"/>
          </p:cNvSpPr>
          <p:nvPr/>
        </p:nvSpPr>
        <p:spPr bwMode="auto">
          <a:xfrm>
            <a:off x="5943600" y="1874152"/>
            <a:ext cx="2819985" cy="853760"/>
          </a:xfrm>
          <a:prstGeom prst="wedgeRoundRectCallout">
            <a:avLst>
              <a:gd name="adj1" fmla="val -63078"/>
              <a:gd name="adj2" fmla="val -1832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Use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users:peter</a:t>
            </a:r>
            <a:r>
              <a:rPr lang="en-US" sz="2100" noProof="1">
                <a:solidFill>
                  <a:srgbClr val="FFFFFF"/>
                </a:solidFill>
                <a:effectLst>
                  <a:outerShdw blurRad="38100" dist="38100" dir="2700000" algn="tl">
                    <a:srgbClr val="000000">
                      <a:alpha val="43137"/>
                    </a:srgbClr>
                  </a:outerShdw>
                </a:effectLst>
              </a:rPr>
              <a:t>" as key to hold user data</a:t>
            </a:r>
          </a:p>
        </p:txBody>
      </p:sp>
      <p:sp>
        <p:nvSpPr>
          <p:cNvPr id="9" name="AutoShape 7"/>
          <p:cNvSpPr>
            <a:spLocks noChangeArrowheads="1"/>
          </p:cNvSpPr>
          <p:nvPr/>
        </p:nvSpPr>
        <p:spPr bwMode="auto">
          <a:xfrm>
            <a:off x="3734401" y="3829050"/>
            <a:ext cx="1866299" cy="361892"/>
          </a:xfrm>
          <a:prstGeom prst="wedgeRoundRectCallout">
            <a:avLst>
              <a:gd name="adj1" fmla="val -68051"/>
              <a:gd name="adj2" fmla="val 41703"/>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users</a:t>
            </a:r>
          </a:p>
        </p:txBody>
      </p:sp>
      <p:sp>
        <p:nvSpPr>
          <p:cNvPr id="10" name="AutoShape 7"/>
          <p:cNvSpPr>
            <a:spLocks noChangeArrowheads="1"/>
          </p:cNvSpPr>
          <p:nvPr/>
        </p:nvSpPr>
        <p:spPr bwMode="auto">
          <a:xfrm>
            <a:off x="3734401" y="4326006"/>
            <a:ext cx="2209199" cy="641745"/>
          </a:xfrm>
          <a:prstGeom prst="wedgeRoundRectCallout">
            <a:avLst>
              <a:gd name="adj1" fmla="val -70301"/>
              <a:gd name="adj2" fmla="val -21797"/>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240" fontAlgn="auto">
              <a:spcBef>
                <a:spcPts val="0"/>
              </a:spcBef>
              <a:spcAft>
                <a:spcPts val="0"/>
              </a:spcAft>
            </a:pPr>
            <a:r>
              <a:rPr lang="en-US" sz="2100" noProof="1">
                <a:solidFill>
                  <a:srgbClr val="FFFFFF"/>
                </a:solidFill>
                <a:effectLst>
                  <a:outerShdw blurRad="38100" dist="38100" dir="2700000" algn="tl">
                    <a:srgbClr val="000000">
                      <a:alpha val="43137"/>
                    </a:srgbClr>
                  </a:outerShdw>
                </a:effectLst>
              </a:rPr>
              <a:t>List all properties for user "</a:t>
            </a:r>
            <a:r>
              <a:rPr lang="en-US" sz="2100" b="1" noProof="1">
                <a:solidFill>
                  <a:srgbClr val="FBEEC9">
                    <a:lumMod val="75000"/>
                  </a:srgbClr>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peter</a:t>
            </a:r>
            <a:r>
              <a:rPr lang="en-US" sz="2100" noProof="1">
                <a:solidFill>
                  <a:srgbClr val="FFFFFF"/>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329624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solidFill>
                  <a:prstClr val="white">
                    <a:tint val="75000"/>
                  </a:prstClr>
                </a:solidFill>
              </a:rPr>
              <a:pPr/>
              <a:t>58</a:t>
            </a:fld>
            <a:endParaRPr lang="en-US" dirty="0">
              <a:solidFill>
                <a:prstClr val="white">
                  <a:tint val="75000"/>
                </a:prstClr>
              </a:solidFill>
            </a:endParaRPr>
          </a:p>
        </p:txBody>
      </p:sp>
      <p:sp>
        <p:nvSpPr>
          <p:cNvPr id="5" name="Content Placeholder 4"/>
          <p:cNvSpPr>
            <a:spLocks noGrp="1"/>
          </p:cNvSpPr>
          <p:nvPr>
            <p:ph idx="1"/>
          </p:nvPr>
        </p:nvSpPr>
        <p:spPr>
          <a:xfrm>
            <a:off x="144000" y="863341"/>
            <a:ext cx="8853616" cy="4177766"/>
          </a:xfrm>
        </p:spPr>
        <p:txBody>
          <a:bodyPr>
            <a:noAutofit/>
          </a:bodyPr>
          <a:lstStyle/>
          <a:p>
            <a:pPr marL="333375" indent="-333375">
              <a:lnSpc>
                <a:spcPct val="100000"/>
              </a:lnSpc>
              <a:buFontTx/>
              <a:buAutoNum type="arabicPeriod"/>
            </a:pPr>
            <a:r>
              <a:rPr lang="en-GB" dirty="0" smtClean="0"/>
              <a:t>Redis is ultra-fast in-memory data store</a:t>
            </a:r>
          </a:p>
          <a:p>
            <a:pPr marL="571460" lvl="1" indent="-342900">
              <a:lnSpc>
                <a:spcPct val="100000"/>
              </a:lnSpc>
            </a:pPr>
            <a:r>
              <a:rPr lang="en-GB" dirty="0" smtClean="0"/>
              <a:t>Not a database, used along with databases</a:t>
            </a:r>
          </a:p>
          <a:p>
            <a:pPr marL="333375" indent="-333375">
              <a:lnSpc>
                <a:spcPct val="100000"/>
              </a:lnSpc>
              <a:buFontTx/>
              <a:buAutoNum type="arabicPeriod"/>
            </a:pPr>
            <a:r>
              <a:rPr lang="en-GB" dirty="0" smtClean="0"/>
              <a:t>Supports strings, numbers, lists, hashes,</a:t>
            </a:r>
            <a:br>
              <a:rPr lang="en-GB" dirty="0" smtClean="0"/>
            </a:br>
            <a:r>
              <a:rPr lang="en-GB" dirty="0" smtClean="0"/>
              <a:t>sets, sorted sets, publish / subscribe</a:t>
            </a:r>
            <a:br>
              <a:rPr lang="en-GB" dirty="0" smtClean="0"/>
            </a:br>
            <a:r>
              <a:rPr lang="en-GB" dirty="0" smtClean="0"/>
              <a:t>messaging</a:t>
            </a:r>
          </a:p>
          <a:p>
            <a:pPr marL="333375" indent="-333375">
              <a:lnSpc>
                <a:spcPct val="100000"/>
              </a:lnSpc>
              <a:buFontTx/>
              <a:buAutoNum type="arabicPeriod"/>
            </a:pPr>
            <a:r>
              <a:rPr lang="en-GB" dirty="0" smtClean="0"/>
              <a:t>Used for caching / simple apps</a:t>
            </a:r>
            <a:endParaRPr lang="en-US"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11" name="Picture 4" descr="D:\_WORK PROJECTS\Nakov\Presentation Slides Design\Question Summary Slide\Store\minions summary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1151429"/>
            <a:ext cx="1828800" cy="1828800"/>
          </a:xfrm>
          <a:prstGeom prst="rect">
            <a:avLst/>
          </a:prstGeom>
          <a:noFill/>
        </p:spPr>
      </p:pic>
      <p:grpSp>
        <p:nvGrpSpPr>
          <p:cNvPr id="7" name="Group 6"/>
          <p:cNvGrpSpPr/>
          <p:nvPr/>
        </p:nvGrpSpPr>
        <p:grpSpPr>
          <a:xfrm>
            <a:off x="6233110" y="3429000"/>
            <a:ext cx="2311490" cy="1221094"/>
            <a:chOff x="998778" y="2709000"/>
            <a:chExt cx="7687634" cy="3510730"/>
          </a:xfrm>
        </p:grpSpPr>
        <p:pic>
          <p:nvPicPr>
            <p:cNvPr id="8" name="Picture 4"/>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98778" y="2709000"/>
              <a:ext cx="7687634" cy="3510730"/>
            </a:xfrm>
            <a:prstGeom prst="rect">
              <a:avLst/>
            </a:prstGeom>
            <a:ln>
              <a:noFill/>
            </a:ln>
            <a:effectLst>
              <a:softEdge rad="112500"/>
            </a:effectLst>
          </p:spPr>
        </p:pic>
        <p:sp>
          <p:nvSpPr>
            <p:cNvPr id="10" name="TextBox 9"/>
            <p:cNvSpPr txBox="1"/>
            <p:nvPr/>
          </p:nvSpPr>
          <p:spPr>
            <a:xfrm rot="21361232">
              <a:off x="1603866" y="3732944"/>
              <a:ext cx="6576452" cy="1327851"/>
            </a:xfrm>
            <a:prstGeom prst="rect">
              <a:avLst/>
            </a:prstGeom>
            <a:noFill/>
          </p:spPr>
          <p:txBody>
            <a:bodyPr wrap="none" rtlCol="0">
              <a:prstTxWarp prst="textCascadeUp">
                <a:avLst/>
              </a:prstTxWarp>
              <a:spAutoFit/>
            </a:bodyPr>
            <a:lstStyle/>
            <a:p>
              <a:pPr defTabSz="914240" fontAlgn="auto">
                <a:spcBef>
                  <a:spcPts val="0"/>
                </a:spcBef>
                <a:spcAft>
                  <a:spcPts val="0"/>
                </a:spcAft>
              </a:pPr>
              <a:r>
                <a:rPr lang="en-US" sz="8025" b="1" dirty="0">
                  <a:ln w="3175">
                    <a:solidFill>
                      <a:srgbClr val="FFFFFF">
                        <a:alpha val="50000"/>
                      </a:srgbClr>
                    </a:solidFill>
                    <a:prstDash val="solid"/>
                  </a:ln>
                  <a:solidFill>
                    <a:srgbClr val="F0A22E">
                      <a:lumMod val="40000"/>
                      <a:lumOff val="60000"/>
                      <a:alpha val="49804"/>
                    </a:srgbClr>
                  </a:solidFill>
                  <a:effectLst>
                    <a:outerShdw blurRad="88900" sx="102000" sy="102000" algn="ctr" rotWithShape="0">
                      <a:prstClr val="black"/>
                    </a:outerShdw>
                  </a:effectLst>
                  <a:latin typeface="Calibri"/>
                </a:rPr>
                <a:t>Databases</a:t>
              </a:r>
            </a:p>
          </p:txBody>
        </p:sp>
      </p:grpSp>
    </p:spTree>
    <p:extLst>
      <p:ext uri="{BB962C8B-B14F-4D97-AF65-F5344CB8AC3E}">
        <p14:creationId xmlns:p14="http://schemas.microsoft.com/office/powerpoint/2010/main" val="28788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hlinkClick r:id="rId3"/>
              </a:rPr>
              <a:t>https://softuni.bg/courses/databases</a:t>
            </a:r>
            <a:endParaRPr lang="en-US" dirty="0"/>
          </a:p>
        </p:txBody>
      </p:sp>
      <p:sp>
        <p:nvSpPr>
          <p:cNvPr id="3" name="Title 2"/>
          <p:cNvSpPr>
            <a:spLocks noGrp="1"/>
          </p:cNvSpPr>
          <p:nvPr>
            <p:ph type="title"/>
          </p:nvPr>
        </p:nvSpPr>
        <p:spPr>
          <a:xfrm>
            <a:off x="142802" y="87750"/>
            <a:ext cx="7148765" cy="598050"/>
          </a:xfrm>
        </p:spPr>
        <p:txBody>
          <a:bodyPr>
            <a:normAutofit/>
          </a:bodyPr>
          <a:lstStyle/>
          <a:p>
            <a:r>
              <a:rPr lang="en-US" noProof="1"/>
              <a:t>Redis</a:t>
            </a:r>
            <a:endParaRPr lang="en-US" dirty="0"/>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914" y="1068705"/>
            <a:ext cx="1652797" cy="588491"/>
          </a:xfrm>
          <a:prstGeom prst="roundRect">
            <a:avLst>
              <a:gd name="adj" fmla="val 3159"/>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2900" y="1068705"/>
            <a:ext cx="1282802" cy="588645"/>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95231" y="1068705"/>
            <a:ext cx="1779155" cy="588491"/>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8362" y="1068705"/>
            <a:ext cx="1493861" cy="588491"/>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6240" y="1068705"/>
            <a:ext cx="1532594" cy="588491"/>
          </a:xfrm>
          <a:prstGeom prst="roundRect">
            <a:avLst>
              <a:gd name="adj" fmla="val 3159"/>
            </a:avLst>
          </a:prstGeom>
        </p:spPr>
      </p:pic>
      <p:pic>
        <p:nvPicPr>
          <p:cNvPr id="9" name="Picture 8">
            <a:hlinkClick r:id="rId14"/>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2900" y="4257621"/>
            <a:ext cx="2142276" cy="542826"/>
          </a:xfrm>
          <a:prstGeom prst="roundRect">
            <a:avLst>
              <a:gd name="adj" fmla="val 3159"/>
            </a:avLst>
          </a:prstGeom>
        </p:spPr>
      </p:pic>
      <p:pic>
        <p:nvPicPr>
          <p:cNvPr id="10" name="Picture 9">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91732" y="4315797"/>
            <a:ext cx="2210701" cy="426474"/>
          </a:xfrm>
          <a:prstGeom prst="roundRect">
            <a:avLst>
              <a:gd name="adj" fmla="val 3159"/>
            </a:avLst>
          </a:prstGeom>
        </p:spPr>
      </p:pic>
    </p:spTree>
    <p:extLst>
      <p:ext uri="{BB962C8B-B14F-4D97-AF65-F5344CB8AC3E}">
        <p14:creationId xmlns:p14="http://schemas.microsoft.com/office/powerpoint/2010/main" val="47437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387798"/>
          </a:xfrm>
        </p:spPr>
        <p:txBody>
          <a:bodyPr/>
          <a:lstStyle/>
          <a:p>
            <a:r>
              <a:rPr lang="en-US" dirty="0"/>
              <a:t>Overview (I) </a:t>
            </a:r>
            <a:r>
              <a:rPr lang="en-US" sz="2000" dirty="0"/>
              <a:t>(https://</a:t>
            </a:r>
            <a:r>
              <a:rPr lang="en-US" sz="2000" dirty="0" err="1"/>
              <a:t>en.wikipedia.org</a:t>
            </a:r>
            <a:r>
              <a:rPr lang="en-US" sz="2000" dirty="0"/>
              <a:t>/wiki/NoSQL)</a:t>
            </a:r>
          </a:p>
        </p:txBody>
      </p:sp>
      <p:sp>
        <p:nvSpPr>
          <p:cNvPr id="3" name="Content Placeholder 2"/>
          <p:cNvSpPr>
            <a:spLocks noGrp="1"/>
          </p:cNvSpPr>
          <p:nvPr>
            <p:ph sz="half" idx="1"/>
          </p:nvPr>
        </p:nvSpPr>
        <p:spPr>
          <a:xfrm>
            <a:off x="457200" y="688259"/>
            <a:ext cx="8267140" cy="3991896"/>
          </a:xfrm>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smtClean="0">
                <a:hlinkClick r:id="rId5" tooltip="ACID"/>
              </a:rPr>
              <a:t>ACID</a:t>
            </a:r>
            <a:r>
              <a:rPr lang="en-US" dirty="0" smtClean="0"/>
              <a:t> transactions</a:t>
            </a:r>
            <a:r>
              <a:rPr lang="en-US" dirty="0"/>
              <a:t>, </a:t>
            </a:r>
            <a:r>
              <a:rPr lang="mr-IN" dirty="0" smtClean="0"/>
              <a:t>…</a:t>
            </a:r>
            <a:r>
              <a:rPr lang="en-US" dirty="0" smtClean="0"/>
              <a:t> </a:t>
            </a:r>
            <a:r>
              <a:rPr lang="mr-IN" dirty="0" smtClean="0"/>
              <a:t>…</a:t>
            </a:r>
            <a:endParaRPr lang="en-US" dirty="0" smtClean="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Tree>
    <p:extLst>
      <p:ext uri="{BB962C8B-B14F-4D97-AF65-F5344CB8AC3E}">
        <p14:creationId xmlns:p14="http://schemas.microsoft.com/office/powerpoint/2010/main" val="1168091612"/>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44001" y="863341"/>
            <a:ext cx="8853617" cy="1347182"/>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1500" dirty="0"/>
          </a:p>
        </p:txBody>
      </p:sp>
      <p:sp>
        <p:nvSpPr>
          <p:cNvPr id="4" name="Slide Number Placeholder 3"/>
          <p:cNvSpPr>
            <a:spLocks noGrp="1"/>
          </p:cNvSpPr>
          <p:nvPr>
            <p:ph type="sldNum" sz="quarter" idx="4"/>
          </p:nvPr>
        </p:nvSpPr>
        <p:spPr>
          <a:xfrm>
            <a:off x="8676000" y="4893752"/>
            <a:ext cx="321617" cy="147358"/>
          </a:xfrm>
        </p:spPr>
        <p:txBody>
          <a:bodyPr/>
          <a:lstStyle/>
          <a:p>
            <a:fld id="{C014DD1E-5D91-48A3-AD6D-45FBA980D106}" type="slidenum">
              <a:rPr lang="en-US" smtClean="0">
                <a:solidFill>
                  <a:prstClr val="white">
                    <a:tint val="75000"/>
                  </a:prstClr>
                </a:solidFill>
              </a:rPr>
              <a:pPr/>
              <a:t>60</a:t>
            </a:fld>
            <a:endParaRPr lang="en-US" dirty="0">
              <a:solidFill>
                <a:prstClr val="white">
                  <a:tint val="75000"/>
                </a:prstClr>
              </a:solidFill>
            </a:endParaRPr>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919" y="2460894"/>
            <a:ext cx="2378082" cy="832035"/>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42802" y="3543301"/>
            <a:ext cx="8853617" cy="1497809"/>
          </a:xfrm>
        </p:spPr>
        <p:txBody>
          <a:bodyPr>
            <a:normAutofit/>
          </a:bodyPr>
          <a:lstStyle/>
          <a:p>
            <a:pPr>
              <a:spcBef>
                <a:spcPts val="1350"/>
              </a:spcBef>
            </a:pPr>
            <a:r>
              <a:rPr lang="en-US" sz="1800" dirty="0"/>
              <a:t>Attribution: this work may contain portions from</a:t>
            </a:r>
          </a:p>
          <a:p>
            <a:pPr lvl="1"/>
            <a:r>
              <a:rPr lang="en-US" sz="1500" dirty="0"/>
              <a:t>"</a:t>
            </a:r>
            <a:r>
              <a:rPr lang="en-US" sz="1500" dirty="0">
                <a:hlinkClick r:id="rId5"/>
              </a:rPr>
              <a:t>Databases</a:t>
            </a:r>
            <a:r>
              <a:rPr lang="en-US" sz="1500" dirty="0"/>
              <a:t>" course by </a:t>
            </a:r>
            <a:r>
              <a:rPr lang="en-US" sz="1500" noProof="1"/>
              <a:t>Telerik Academy</a:t>
            </a:r>
            <a:r>
              <a:rPr lang="en-US" sz="1500" dirty="0"/>
              <a:t> under </a:t>
            </a:r>
            <a:r>
              <a:rPr lang="en-US" sz="1500" dirty="0">
                <a:hlinkClick r:id="rId6"/>
              </a:rPr>
              <a:t>CC-BY-NC-SA</a:t>
            </a:r>
            <a:r>
              <a:rPr lang="en-US" sz="1500" dirty="0"/>
              <a:t> license</a:t>
            </a:r>
          </a:p>
        </p:txBody>
      </p:sp>
    </p:spTree>
    <p:extLst>
      <p:ext uri="{BB962C8B-B14F-4D97-AF65-F5344CB8AC3E}">
        <p14:creationId xmlns:p14="http://schemas.microsoft.com/office/powerpoint/2010/main" val="100422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96115" y="77292"/>
            <a:ext cx="6805613" cy="702469"/>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196116" y="779761"/>
            <a:ext cx="7075885" cy="4229534"/>
          </a:xfrm>
        </p:spPr>
        <p:txBody>
          <a:bodyPr>
            <a:noAutofit/>
          </a:bodyPr>
          <a:lstStyle/>
          <a:p>
            <a:pPr>
              <a:lnSpc>
                <a:spcPct val="100000"/>
              </a:lnSpc>
            </a:pPr>
            <a:r>
              <a:rPr lang="en-US" sz="2400" dirty="0"/>
              <a:t>Software University Foundation – </a:t>
            </a:r>
            <a:r>
              <a:rPr lang="en-US" sz="2400" noProof="1">
                <a:hlinkClick r:id="rId3"/>
              </a:rPr>
              <a:t>softuni.org</a:t>
            </a:r>
            <a:endParaRPr lang="en-US" sz="2400" noProof="1"/>
          </a:p>
          <a:p>
            <a:pPr>
              <a:lnSpc>
                <a:spcPct val="100000"/>
              </a:lnSpc>
            </a:pPr>
            <a:r>
              <a:rPr lang="en-US" sz="2400" dirty="0"/>
              <a:t>Software University – High-Quality Education, Profession and Job for Software Developers</a:t>
            </a:r>
          </a:p>
          <a:p>
            <a:pPr lvl="1">
              <a:lnSpc>
                <a:spcPct val="100000"/>
              </a:lnSpc>
            </a:pPr>
            <a:r>
              <a:rPr lang="en-US" sz="2175" noProof="1">
                <a:hlinkClick r:id="rId4"/>
              </a:rPr>
              <a:t>softuni.bg</a:t>
            </a:r>
            <a:r>
              <a:rPr lang="en-US" sz="2175" noProof="1"/>
              <a:t> </a:t>
            </a:r>
          </a:p>
          <a:p>
            <a:pPr marL="228560" lvl="1" indent="-228560">
              <a:lnSpc>
                <a:spcPct val="100000"/>
              </a:lnSpc>
              <a:buClr>
                <a:srgbClr val="F2B254"/>
              </a:buClr>
              <a:buSzPct val="100000"/>
              <a:tabLst>
                <a:tab pos="211931" algn="l"/>
              </a:tabLst>
            </a:pPr>
            <a:r>
              <a:rPr lang="en-US" dirty="0" smtClean="0"/>
              <a:t>Software University </a:t>
            </a:r>
            <a:r>
              <a:rPr lang="en-US" dirty="0"/>
              <a:t>@ </a:t>
            </a:r>
            <a:r>
              <a:rPr lang="en-US" dirty="0" smtClean="0"/>
              <a:t>Facebook</a:t>
            </a:r>
          </a:p>
          <a:p>
            <a:pPr lvl="1">
              <a:lnSpc>
                <a:spcPct val="100000"/>
              </a:lnSpc>
              <a:tabLst>
                <a:tab pos="211931" algn="l"/>
              </a:tabLst>
            </a:pPr>
            <a:r>
              <a:rPr lang="en-US" sz="2175" noProof="1">
                <a:hlinkClick r:id="rId5"/>
              </a:rPr>
              <a:t>facebook.com/SoftwareUniversity</a:t>
            </a:r>
            <a:endParaRPr lang="en-US" sz="2175" noProof="1"/>
          </a:p>
          <a:p>
            <a:pPr marL="228560" lvl="1" indent="-228560">
              <a:lnSpc>
                <a:spcPct val="100000"/>
              </a:lnSpc>
              <a:buClr>
                <a:srgbClr val="F2B254"/>
              </a:buClr>
              <a:buSzPct val="100000"/>
              <a:tabLst>
                <a:tab pos="211931" algn="l"/>
              </a:tabLst>
            </a:pPr>
            <a:r>
              <a:rPr lang="en-US" dirty="0" smtClean="0"/>
              <a:t>Software </a:t>
            </a:r>
            <a:r>
              <a:rPr lang="en-US" dirty="0"/>
              <a:t>University @ </a:t>
            </a:r>
            <a:r>
              <a:rPr lang="en-US" dirty="0" smtClean="0"/>
              <a:t>YouTube</a:t>
            </a:r>
          </a:p>
          <a:p>
            <a:pPr lvl="1">
              <a:lnSpc>
                <a:spcPct val="100000"/>
              </a:lnSpc>
              <a:tabLst>
                <a:tab pos="211931" algn="l"/>
              </a:tabLst>
            </a:pPr>
            <a:r>
              <a:rPr lang="en-US" sz="2175" noProof="1">
                <a:hlinkClick r:id="rId6"/>
              </a:rPr>
              <a:t>youtube.com/SoftwareUniversity</a:t>
            </a:r>
            <a:endParaRPr lang="en-US" sz="2175" noProof="1"/>
          </a:p>
          <a:p>
            <a:pPr marL="228560" lvl="1" indent="-228560">
              <a:lnSpc>
                <a:spcPct val="100000"/>
              </a:lnSpc>
              <a:buClr>
                <a:srgbClr val="F2B254"/>
              </a:buClr>
              <a:buSzPct val="100000"/>
              <a:tabLst>
                <a:tab pos="211931"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245769" y="1196015"/>
            <a:ext cx="1376231" cy="117765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7094014" y="350223"/>
            <a:ext cx="1702403" cy="656187"/>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7557843" y="2538843"/>
            <a:ext cx="752966" cy="7631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3599" y="3442244"/>
            <a:ext cx="1378401" cy="506446"/>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83192" y="4155129"/>
            <a:ext cx="727617" cy="724295"/>
          </a:xfrm>
          <a:prstGeom prst="rect">
            <a:avLst/>
          </a:prstGeom>
        </p:spPr>
      </p:pic>
    </p:spTree>
    <p:extLst>
      <p:ext uri="{BB962C8B-B14F-4D97-AF65-F5344CB8AC3E}">
        <p14:creationId xmlns:p14="http://schemas.microsoft.com/office/powerpoint/2010/main" val="172405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Taxonomy</a:t>
            </a:r>
            <a:endParaRPr lang="en-US" dirty="0"/>
          </a:p>
        </p:txBody>
      </p:sp>
      <p:pic>
        <p:nvPicPr>
          <p:cNvPr id="4" name="Picture 3"/>
          <p:cNvPicPr>
            <a:picLocks noChangeAspect="1"/>
          </p:cNvPicPr>
          <p:nvPr/>
        </p:nvPicPr>
        <p:blipFill>
          <a:blip r:embed="rId2"/>
          <a:stretch>
            <a:fillRect/>
          </a:stretch>
        </p:blipFill>
        <p:spPr>
          <a:xfrm>
            <a:off x="2230765" y="875070"/>
            <a:ext cx="5115913" cy="3831971"/>
          </a:xfrm>
          <a:prstGeom prst="rect">
            <a:avLst/>
          </a:prstGeom>
          <a:ln>
            <a:solidFill>
              <a:schemeClr val="accent1"/>
            </a:solidFill>
          </a:ln>
        </p:spPr>
      </p:pic>
    </p:spTree>
    <p:extLst>
      <p:ext uri="{BB962C8B-B14F-4D97-AF65-F5344CB8AC3E}">
        <p14:creationId xmlns:p14="http://schemas.microsoft.com/office/powerpoint/2010/main" val="39724553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Taxonomy</a:t>
            </a:r>
            <a:endParaRPr lang="en-US" dirty="0"/>
          </a:p>
        </p:txBody>
      </p:sp>
      <p:pic>
        <p:nvPicPr>
          <p:cNvPr id="3" name="Picture 2"/>
          <p:cNvPicPr>
            <a:picLocks noChangeAspect="1"/>
          </p:cNvPicPr>
          <p:nvPr/>
        </p:nvPicPr>
        <p:blipFill>
          <a:blip r:embed="rId2"/>
          <a:stretch>
            <a:fillRect/>
          </a:stretch>
        </p:blipFill>
        <p:spPr>
          <a:xfrm>
            <a:off x="1733647" y="720974"/>
            <a:ext cx="5623639" cy="4019404"/>
          </a:xfrm>
          <a:prstGeom prst="rect">
            <a:avLst/>
          </a:prstGeom>
        </p:spPr>
      </p:pic>
    </p:spTree>
    <p:extLst>
      <p:ext uri="{BB962C8B-B14F-4D97-AF65-F5344CB8AC3E}">
        <p14:creationId xmlns:p14="http://schemas.microsoft.com/office/powerpoint/2010/main" val="1865516467"/>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Databases</a:t>
            </a:r>
            <a:br>
              <a:rPr lang="en-US" dirty="0" smtClean="0"/>
            </a:br>
            <a:r>
              <a:rPr lang="en-US" dirty="0"/>
              <a:t/>
            </a:r>
            <a:br>
              <a:rPr lang="en-US" dirty="0"/>
            </a:br>
            <a:r>
              <a:rPr lang="en-US" dirty="0" smtClean="0"/>
              <a:t>Consistency</a:t>
            </a:r>
            <a:r>
              <a:rPr lang="en-US" dirty="0"/>
              <a:t/>
            </a:r>
            <a:br>
              <a:rPr lang="en-US" dirty="0"/>
            </a:br>
            <a:r>
              <a:rPr lang="en-US" dirty="0" smtClean="0"/>
              <a:t>CAP</a:t>
            </a:r>
            <a:br>
              <a:rPr lang="en-US" dirty="0" smtClean="0"/>
            </a:br>
            <a:r>
              <a:rPr lang="en-US" dirty="0" smtClean="0"/>
              <a:t>Theorem</a:t>
            </a:r>
            <a:br>
              <a:rPr lang="en-US" dirty="0" smtClean="0"/>
            </a:br>
            <a:r>
              <a:rPr lang="en-US" dirty="0"/>
              <a:t/>
            </a:r>
            <a:br>
              <a:rPr lang="en-US" dirty="0"/>
            </a:br>
            <a:r>
              <a:rPr lang="en-US" dirty="0" smtClean="0"/>
              <a:t>Database Models</a:t>
            </a:r>
            <a:endParaRPr lang="en-US" dirty="0"/>
          </a:p>
        </p:txBody>
      </p:sp>
    </p:spTree>
    <p:extLst>
      <p:ext uri="{BB962C8B-B14F-4D97-AF65-F5344CB8AC3E}">
        <p14:creationId xmlns:p14="http://schemas.microsoft.com/office/powerpoint/2010/main" val="743371445"/>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38100">
          <a:solidFill>
            <a:schemeClr val="bg2"/>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buFont typeface="Arial" charset="0"/>
          <a:buChar char="•"/>
          <a:defRPr/>
        </a:defPPr>
      </a:lstStyle>
      <a:style>
        <a:lnRef idx="1">
          <a:schemeClr val="accent1"/>
        </a:lnRef>
        <a:fillRef idx="0">
          <a:schemeClr val="accent1"/>
        </a:fillRef>
        <a:effectRef idx="0">
          <a:schemeClr val="accent1"/>
        </a:effectRef>
        <a:fontRef idx="minor">
          <a:schemeClr val="tx1"/>
        </a:fontRef>
      </a:style>
    </a:spDef>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91F0EB-E811-4D11-8FFB-E2FF892CF812}">
  <ds:schemaRefs>
    <ds:schemaRef ds:uri="http://schemas.microsoft.com/sharepoint/v3/contenttype/forms"/>
  </ds:schemaRefs>
</ds:datastoreItem>
</file>

<file path=customXml/itemProps2.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187050</TotalTime>
  <Words>1906</Words>
  <Application>Microsoft Macintosh PowerPoint</Application>
  <PresentationFormat>On-screen Show (16:9)</PresentationFormat>
  <Paragraphs>493</Paragraphs>
  <Slides>61</Slides>
  <Notes>7</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61</vt:i4>
      </vt:variant>
    </vt:vector>
  </HeadingPairs>
  <TitlesOfParts>
    <vt:vector size="79" baseType="lpstr">
      <vt:lpstr>Arial Black</vt:lpstr>
      <vt:lpstr>Calibri</vt:lpstr>
      <vt:lpstr>Century Schoolbook</vt:lpstr>
      <vt:lpstr>Consolas</vt:lpstr>
      <vt:lpstr>Museo For Dell</vt:lpstr>
      <vt:lpstr>Museo For Dell 300</vt:lpstr>
      <vt:lpstr>museo sans for dell</vt:lpstr>
      <vt:lpstr>museo sans for dell</vt:lpstr>
      <vt:lpstr>Oxygen</vt:lpstr>
      <vt:lpstr>Trebuchet MS</vt:lpstr>
      <vt:lpstr>Wingdings</vt:lpstr>
      <vt:lpstr>Wingdings 2</vt:lpstr>
      <vt:lpstr>Arial</vt:lpstr>
      <vt:lpstr>Dell_16x9_Template</vt:lpstr>
      <vt:lpstr>Dell_16x9_Template_5.10.11</vt:lpstr>
      <vt:lpstr>Dell Template 4x3</vt:lpstr>
      <vt:lpstr>1_Dell_16x9_Template</vt:lpstr>
      <vt:lpstr>SoftUni 16x9</vt:lpstr>
      <vt:lpstr>PowerPoint Presentation</vt:lpstr>
      <vt:lpstr>PowerPoint Presentation</vt:lpstr>
      <vt:lpstr>Questions? Comments?</vt:lpstr>
      <vt:lpstr>NoSQL Databases</vt:lpstr>
      <vt:lpstr>Overview (I) (https://en.wikipedia.org/wiki/NoSQL)</vt:lpstr>
      <vt:lpstr>Overview (I) (https://en.wikipedia.org/wiki/NoSQL)</vt:lpstr>
      <vt:lpstr>One Taxonomy</vt:lpstr>
      <vt:lpstr>Another Taxonomy</vt:lpstr>
      <vt:lpstr>Databases  Consistency CAP Theorem  Database Models</vt:lpstr>
      <vt:lpstr>ACID Databases (https://www.linkedin.com/pulse/what-acid-properties-database-aseem-jain/)</vt:lpstr>
      <vt:lpstr>CAP Theorem</vt:lpstr>
      <vt:lpstr>Consistency Models</vt:lpstr>
      <vt:lpstr>Eventual Consistence</vt:lpstr>
      <vt:lpstr>Core Data Models (http://blog.nahurst.com/visual-guide-to-nosql-systems)</vt:lpstr>
      <vt:lpstr>Core Data Models (http://blog.nahurst.com/visual-guide-to-nosql-systems)</vt:lpstr>
      <vt:lpstr>Database Models</vt:lpstr>
      <vt:lpstr>Database Models</vt:lpstr>
      <vt:lpstr>Some Queries</vt:lpstr>
      <vt:lpstr>Columnar (Relational) Database (https://www.dbbest.com/blog/column-oriented-database-technologies/)</vt:lpstr>
      <vt:lpstr>Graph Database</vt:lpstr>
      <vt:lpstr>Neo4J Graph Query</vt:lpstr>
      <vt:lpstr>Redis</vt:lpstr>
      <vt:lpstr>Graph Database</vt:lpstr>
      <vt:lpstr>Graph Database</vt:lpstr>
      <vt:lpstr>Why Graph Databases? (https://www.slideshare.net/debanjanmahata/an-introduction-to-nosql-graph-databases-and-neo4j)</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PowerPoint Presentation</vt:lpstr>
      <vt:lpstr>PowerPoint Presentation</vt:lpstr>
      <vt:lpstr>PowerPoint Presentation</vt:lpstr>
      <vt:lpstr>PowerPoint Presentation</vt:lpstr>
      <vt:lpstr>Redis</vt:lpstr>
      <vt:lpstr>Redis</vt:lpstr>
      <vt:lpstr>Table of Contents</vt:lpstr>
      <vt:lpstr>Redis</vt:lpstr>
      <vt:lpstr>What is Redis?</vt:lpstr>
      <vt:lpstr>Redis: Features</vt:lpstr>
      <vt:lpstr>Installing Redis</vt:lpstr>
      <vt:lpstr>Running Redis</vt:lpstr>
      <vt:lpstr>Redis: Basic Commands</vt:lpstr>
      <vt:lpstr>Redis: Data Model</vt:lpstr>
      <vt:lpstr>Redis: Commands</vt:lpstr>
      <vt:lpstr>String Commands</vt:lpstr>
      <vt:lpstr>Working with Keys</vt:lpstr>
      <vt:lpstr>Working with Hashes (Hash Tables)</vt:lpstr>
      <vt:lpstr>Working with Lists</vt:lpstr>
      <vt:lpstr>Working with Sets</vt:lpstr>
      <vt:lpstr>Working with Sorted Sets</vt:lpstr>
      <vt:lpstr>Publish / Subscribe Commands</vt:lpstr>
      <vt:lpstr>Using Redis as a Database</vt:lpstr>
      <vt:lpstr>Summary</vt:lpstr>
      <vt:lpstr>Redis</vt:lpstr>
      <vt:lpstr>License</vt:lpstr>
      <vt:lpstr>Free Trainings @ Software University</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2218</cp:revision>
  <cp:lastPrinted>2017-10-23T15:34:57Z</cp:lastPrinted>
  <dcterms:created xsi:type="dcterms:W3CDTF">2013-01-02T09:04:46Z</dcterms:created>
  <dcterms:modified xsi:type="dcterms:W3CDTF">2018-01-05T02:53:33Z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